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4315F-B964-4298-9C65-AD961068E662}" type="datetimeFigureOut">
              <a:rPr lang="en-SG" smtClean="0"/>
              <a:t>31/10/2016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D1F16-0829-4F75-BCF1-8CF9BDA7569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96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636B2-9D07-4A1C-B1BF-E7ECF6DDF23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2499" name="Rectangle 7"/>
          <p:cNvSpPr txBox="1">
            <a:spLocks noGrp="1" noChangeArrowheads="1"/>
          </p:cNvSpPr>
          <p:nvPr/>
        </p:nvSpPr>
        <p:spPr bwMode="auto">
          <a:xfrm>
            <a:off x="6970151" y="6769418"/>
            <a:ext cx="5334211" cy="35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45" tIns="47473" rIns="94945" bIns="47473" anchor="b"/>
          <a:lstStyle/>
          <a:p>
            <a:pPr algn="r" defTabSz="949545"/>
            <a:fld id="{329479BF-F0C9-4558-A1CC-B215A3157FF8}" type="slidenum">
              <a:rPr lang="en-US" sz="1200">
                <a:solidFill>
                  <a:prstClr val="black"/>
                </a:solidFill>
              </a:rPr>
              <a:pPr algn="r" defTabSz="949545"/>
              <a:t>13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62500" name="Rectangle 7"/>
          <p:cNvSpPr txBox="1">
            <a:spLocks noGrp="1" noChangeArrowheads="1"/>
          </p:cNvSpPr>
          <p:nvPr/>
        </p:nvSpPr>
        <p:spPr bwMode="auto">
          <a:xfrm>
            <a:off x="6972937" y="6770637"/>
            <a:ext cx="5334211" cy="35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85" tIns="49243" rIns="98485" bIns="49243" anchor="b"/>
          <a:lstStyle/>
          <a:p>
            <a:pPr algn="r" defTabSz="981898"/>
            <a:fld id="{B63097DC-6943-468B-9B6E-6FED6DD377B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81898"/>
              <a:t>13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2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0" y="534988"/>
            <a:ext cx="4748213" cy="2671762"/>
          </a:xfrm>
          <a:ln/>
        </p:spPr>
      </p:sp>
      <p:sp>
        <p:nvSpPr>
          <p:cNvPr id="3625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833" y="3387145"/>
            <a:ext cx="9843488" cy="3205797"/>
          </a:xfrm>
          <a:noFill/>
          <a:ln/>
        </p:spPr>
        <p:txBody>
          <a:bodyPr lIns="98485" tIns="49243" rIns="98485" bIns="49243"/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815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4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5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7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2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0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1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6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2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804" y="4831446"/>
            <a:ext cx="10894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Prospecting, Recruiting and Sponsoring</a:t>
            </a:r>
          </a:p>
        </p:txBody>
      </p:sp>
    </p:spTree>
    <p:extLst>
      <p:ext uri="{BB962C8B-B14F-4D97-AF65-F5344CB8AC3E}">
        <p14:creationId xmlns:p14="http://schemas.microsoft.com/office/powerpoint/2010/main" val="21766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804" y="4831446"/>
            <a:ext cx="105868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cap="all" dirty="0">
                <a:ln w="3175">
                  <a:noFill/>
                </a:ln>
                <a:solidFill>
                  <a:srgbClr val="FFFFFF"/>
                </a:solidFill>
                <a:ea typeface="新細明體" pitchFamily="18" charset="-120"/>
              </a:rPr>
              <a:t>Prospecting</a:t>
            </a:r>
            <a:r>
              <a:rPr lang="en-US" alt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, </a:t>
            </a:r>
            <a:r>
              <a:rPr lang="en-US" altLang="en-US" sz="7200" b="1" cap="all" dirty="0">
                <a:ln w="3175">
                  <a:noFill/>
                </a:ln>
                <a:solidFill>
                  <a:srgbClr val="FFFF00"/>
                </a:solidFill>
                <a:ea typeface="新細明體" pitchFamily="18" charset="-120"/>
              </a:rPr>
              <a:t>Recruiting</a:t>
            </a:r>
            <a:r>
              <a:rPr lang="en-US" alt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 and Sponsoring</a:t>
            </a:r>
            <a:endParaRPr lang="en-US" altLang="en-US" sz="44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01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1397000" y="438150"/>
            <a:ext cx="9398000" cy="5981700"/>
            <a:chOff x="1397000" y="438150"/>
            <a:chExt cx="9398000" cy="5981700"/>
          </a:xfrm>
        </p:grpSpPr>
        <p:pic>
          <p:nvPicPr>
            <p:cNvPr id="3" name="圖片 2" descr="recruitment-servicesimg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0" y="438150"/>
              <a:ext cx="9398000" cy="5981700"/>
            </a:xfrm>
            <a:prstGeom prst="rect">
              <a:avLst/>
            </a:prstGeom>
            <a:solidFill>
              <a:srgbClr val="6600CC"/>
            </a:solidFill>
          </p:spPr>
        </p:pic>
        <p:sp>
          <p:nvSpPr>
            <p:cNvPr id="20" name="文字方塊 19"/>
            <p:cNvSpPr txBox="1"/>
            <p:nvPr/>
          </p:nvSpPr>
          <p:spPr>
            <a:xfrm>
              <a:off x="1463040" y="4033520"/>
              <a:ext cx="1666240" cy="2323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Understanding/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Analyzing Client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staffing needs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Preparing Job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 specifications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Identifying Target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Industries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Identifying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 Qualifications &amp;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 Skill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3251200" y="4033520"/>
              <a:ext cx="1666240" cy="20774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Requisition Man  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augment 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CV Database Pools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Job Posting</a:t>
              </a:r>
            </a:p>
            <a:p>
              <a:pPr>
                <a:buFont typeface="Wingdings" pitchFamily="2" charset="2"/>
                <a:buChar char="l"/>
              </a:pPr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Advertising</a:t>
              </a:r>
            </a:p>
            <a:p>
              <a:pPr>
                <a:buFont typeface="Wingdings" pitchFamily="2" charset="2"/>
                <a:buChar char="l"/>
              </a:pPr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Job Portals</a:t>
              </a:r>
            </a:p>
            <a:p>
              <a:pPr>
                <a:buFont typeface="Wingdings" pitchFamily="2" charset="2"/>
                <a:buChar char="l"/>
              </a:pPr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Head Hunting</a:t>
              </a:r>
            </a:p>
            <a:p>
              <a:endParaRPr lang="en-US" altLang="zh-TW" sz="1300" dirty="0">
                <a:solidFill>
                  <a:prstClr val="black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090160" y="4033520"/>
              <a:ext cx="1666240" cy="22775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Pre screening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Screening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Identifying Right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Candidate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Assessments and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Testing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Salary Negotiations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Client’s Interview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 and Feedback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858000" y="4033520"/>
              <a:ext cx="1645920" cy="20005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Final Interview &amp; 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Selection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Candidate and </a:t>
              </a:r>
            </a:p>
            <a:p>
              <a:r>
                <a:rPr lang="en-US" altLang="zh-TW" sz="1300" dirty="0">
                  <a:solidFill>
                    <a:prstClr val="black"/>
                  </a:solidFill>
                </a:rPr>
                <a:t>   Client Meeting 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Further Assessments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Reference Checks</a:t>
              </a:r>
            </a:p>
            <a:p>
              <a:pPr>
                <a:buFont typeface="Wingdings" pitchFamily="2" charset="2"/>
                <a:buChar char="l"/>
              </a:pPr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300" dirty="0">
                  <a:solidFill>
                    <a:prstClr val="black"/>
                  </a:solidFill>
                </a:rPr>
                <a:t>Offer Management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656320" y="4033520"/>
              <a:ext cx="1706880" cy="2139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Induction Process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Collecting  Documents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Visa process and  </a:t>
              </a:r>
            </a:p>
            <a:p>
              <a:r>
                <a:rPr lang="en-US" altLang="zh-TW" sz="1200" dirty="0">
                  <a:solidFill>
                    <a:prstClr val="black"/>
                  </a:solidFill>
                </a:rPr>
                <a:t>    Medical Examination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Client Introduction on </a:t>
              </a:r>
            </a:p>
            <a:p>
              <a:r>
                <a:rPr lang="en-US" altLang="zh-TW" sz="1200" dirty="0">
                  <a:solidFill>
                    <a:prstClr val="black"/>
                  </a:solidFill>
                </a:rPr>
                <a:t>    Joining Day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Add in Payroll  Group</a:t>
              </a:r>
            </a:p>
            <a:p>
              <a:endParaRPr lang="en-US" altLang="zh-TW" sz="500" dirty="0">
                <a:solidFill>
                  <a:prstClr val="black"/>
                </a:solidFill>
              </a:endParaRPr>
            </a:p>
            <a:p>
              <a:pPr>
                <a:buFont typeface="Wingdings" pitchFamily="2" charset="2"/>
                <a:buChar char="l"/>
              </a:pPr>
              <a:r>
                <a:rPr lang="en-US" altLang="zh-TW" sz="1200" dirty="0">
                  <a:solidFill>
                    <a:prstClr val="black"/>
                  </a:solidFill>
                </a:rPr>
                <a:t>Third-party Vendor </a:t>
              </a:r>
            </a:p>
            <a:p>
              <a:r>
                <a:rPr lang="en-US" altLang="zh-TW" sz="1200" dirty="0">
                  <a:solidFill>
                    <a:prstClr val="black"/>
                  </a:solidFill>
                </a:rPr>
                <a:t>   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08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2846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5020" y="3199852"/>
            <a:ext cx="6858001" cy="458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" y="5201072"/>
            <a:ext cx="6284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Building A Names List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4990" y="507682"/>
            <a:ext cx="5104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Warm Market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34863" y="1183708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Friends, family, neighbors, teammates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4862" y="2045047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High school classmates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4862" y="2912175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College classmates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34861" y="3773482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Organizations, associations, or groups that you belong to or have belonged 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34862" y="4635509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Work colleagues (current and past positions)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4861" y="5497175"/>
            <a:ext cx="5104418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715811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50"/>
          <p:cNvGrpSpPr>
            <a:grpSpLocks/>
          </p:cNvGrpSpPr>
          <p:nvPr/>
        </p:nvGrpSpPr>
        <p:grpSpPr bwMode="auto">
          <a:xfrm>
            <a:off x="5907696" y="1282690"/>
            <a:ext cx="2444750" cy="534988"/>
            <a:chOff x="3760" y="3216"/>
            <a:chExt cx="1155" cy="337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63" name="Oval 151"/>
            <p:cNvSpPr>
              <a:spLocks noChangeArrowheads="1"/>
            </p:cNvSpPr>
            <p:nvPr/>
          </p:nvSpPr>
          <p:spPr bwMode="auto">
            <a:xfrm>
              <a:off x="3792" y="3216"/>
              <a:ext cx="1056" cy="3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152715" name="Text Box 152"/>
            <p:cNvSpPr txBox="1">
              <a:spLocks noChangeArrowheads="1"/>
            </p:cNvSpPr>
            <p:nvPr/>
          </p:nvSpPr>
          <p:spPr bwMode="auto">
            <a:xfrm>
              <a:off x="3760" y="3284"/>
              <a:ext cx="1155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en-US" sz="2133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Join New...</a:t>
              </a:r>
              <a:endParaRPr lang="en-US" sz="16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20" name="Group 146"/>
          <p:cNvGrpSpPr>
            <a:grpSpLocks/>
          </p:cNvGrpSpPr>
          <p:nvPr/>
        </p:nvGrpSpPr>
        <p:grpSpPr bwMode="auto">
          <a:xfrm>
            <a:off x="2690666" y="1184264"/>
            <a:ext cx="3162300" cy="731840"/>
            <a:chOff x="336" y="3120"/>
            <a:chExt cx="1494" cy="461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59" name="Oval 147"/>
            <p:cNvSpPr>
              <a:spLocks noChangeArrowheads="1"/>
            </p:cNvSpPr>
            <p:nvPr/>
          </p:nvSpPr>
          <p:spPr bwMode="auto">
            <a:xfrm>
              <a:off x="384" y="3120"/>
              <a:ext cx="1392" cy="46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60" name="Text Box 148"/>
            <p:cNvSpPr txBox="1">
              <a:spLocks noChangeArrowheads="1"/>
            </p:cNvSpPr>
            <p:nvPr/>
          </p:nvSpPr>
          <p:spPr bwMode="auto">
            <a:xfrm>
              <a:off x="336" y="3197"/>
              <a:ext cx="149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en-US" sz="2133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3 Foot Rule</a:t>
              </a:r>
              <a:br>
                <a:rPr lang="en-US" sz="2133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</a:b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Daily Routine</a:t>
              </a:r>
            </a:p>
          </p:txBody>
        </p:sp>
      </p:grpSp>
      <p:grpSp>
        <p:nvGrpSpPr>
          <p:cNvPr id="10" name="Group 115"/>
          <p:cNvGrpSpPr>
            <a:grpSpLocks/>
          </p:cNvGrpSpPr>
          <p:nvPr/>
        </p:nvGrpSpPr>
        <p:grpSpPr bwMode="auto">
          <a:xfrm>
            <a:off x="5092710" y="1207284"/>
            <a:ext cx="1828800" cy="685800"/>
            <a:chOff x="2223" y="1171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28" name="Oval 116"/>
            <p:cNvSpPr>
              <a:spLocks noChangeArrowheads="1"/>
            </p:cNvSpPr>
            <p:nvPr/>
          </p:nvSpPr>
          <p:spPr bwMode="auto">
            <a:xfrm>
              <a:off x="2223" y="1171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29" name="Text Box 117"/>
            <p:cNvSpPr txBox="1">
              <a:spLocks noChangeArrowheads="1"/>
            </p:cNvSpPr>
            <p:nvPr/>
          </p:nvSpPr>
          <p:spPr bwMode="auto">
            <a:xfrm>
              <a:off x="2268" y="1286"/>
              <a:ext cx="7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Customers</a:t>
              </a:r>
            </a:p>
          </p:txBody>
        </p:sp>
      </p:grpSp>
      <p:grpSp>
        <p:nvGrpSpPr>
          <p:cNvPr id="11" name="Group 118"/>
          <p:cNvGrpSpPr>
            <a:grpSpLocks/>
          </p:cNvGrpSpPr>
          <p:nvPr/>
        </p:nvGrpSpPr>
        <p:grpSpPr bwMode="auto">
          <a:xfrm>
            <a:off x="2895037" y="1207284"/>
            <a:ext cx="1828800" cy="685800"/>
            <a:chOff x="432" y="768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31" name="Oval 119"/>
            <p:cNvSpPr>
              <a:spLocks noChangeArrowheads="1"/>
            </p:cNvSpPr>
            <p:nvPr/>
          </p:nvSpPr>
          <p:spPr bwMode="auto">
            <a:xfrm>
              <a:off x="432" y="768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32" name="Text Box 120"/>
            <p:cNvSpPr txBox="1">
              <a:spLocks noChangeArrowheads="1"/>
            </p:cNvSpPr>
            <p:nvPr/>
          </p:nvSpPr>
          <p:spPr bwMode="auto">
            <a:xfrm>
              <a:off x="477" y="887"/>
              <a:ext cx="7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Names List</a:t>
              </a: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7290384" y="1207284"/>
            <a:ext cx="1727200" cy="685800"/>
            <a:chOff x="2260" y="384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37" name="Oval 125"/>
            <p:cNvSpPr>
              <a:spLocks noChangeArrowheads="1"/>
            </p:cNvSpPr>
            <p:nvPr/>
          </p:nvSpPr>
          <p:spPr bwMode="auto">
            <a:xfrm>
              <a:off x="2260" y="384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38" name="Text Box 126"/>
            <p:cNvSpPr txBox="1">
              <a:spLocks noChangeArrowheads="1"/>
            </p:cNvSpPr>
            <p:nvPr/>
          </p:nvSpPr>
          <p:spPr bwMode="auto">
            <a:xfrm>
              <a:off x="2307" y="513"/>
              <a:ext cx="77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0" algn="l"/>
                </a:tabLst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Referrals</a:t>
              </a:r>
            </a:p>
          </p:txBody>
        </p:sp>
      </p:grpSp>
      <p:grpSp>
        <p:nvGrpSpPr>
          <p:cNvPr id="15" name="Group 130"/>
          <p:cNvGrpSpPr>
            <a:grpSpLocks/>
          </p:cNvGrpSpPr>
          <p:nvPr/>
        </p:nvGrpSpPr>
        <p:grpSpPr bwMode="auto">
          <a:xfrm>
            <a:off x="4643933" y="1207284"/>
            <a:ext cx="2235200" cy="685800"/>
            <a:chOff x="432" y="768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3" name="Oval 131"/>
            <p:cNvSpPr>
              <a:spLocks noChangeArrowheads="1"/>
            </p:cNvSpPr>
            <p:nvPr/>
          </p:nvSpPr>
          <p:spPr bwMode="auto">
            <a:xfrm>
              <a:off x="432" y="768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44" name="Text Box 132"/>
            <p:cNvSpPr txBox="1">
              <a:spLocks noChangeArrowheads="1"/>
            </p:cNvSpPr>
            <p:nvPr/>
          </p:nvSpPr>
          <p:spPr bwMode="auto">
            <a:xfrm>
              <a:off x="476" y="879"/>
              <a:ext cx="7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Acquaintances</a:t>
              </a:r>
            </a:p>
          </p:txBody>
        </p:sp>
      </p:grpSp>
      <p:grpSp>
        <p:nvGrpSpPr>
          <p:cNvPr id="17" name="Group 136"/>
          <p:cNvGrpSpPr>
            <a:grpSpLocks/>
          </p:cNvGrpSpPr>
          <p:nvPr/>
        </p:nvGrpSpPr>
        <p:grpSpPr bwMode="auto">
          <a:xfrm>
            <a:off x="6870635" y="1207284"/>
            <a:ext cx="2133600" cy="685800"/>
            <a:chOff x="432" y="792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9" name="Oval 137"/>
            <p:cNvSpPr>
              <a:spLocks noChangeArrowheads="1"/>
            </p:cNvSpPr>
            <p:nvPr/>
          </p:nvSpPr>
          <p:spPr bwMode="auto">
            <a:xfrm>
              <a:off x="432" y="792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152723" name="Text Box 138"/>
            <p:cNvSpPr txBox="1">
              <a:spLocks noChangeArrowheads="1"/>
            </p:cNvSpPr>
            <p:nvPr/>
          </p:nvSpPr>
          <p:spPr bwMode="auto">
            <a:xfrm>
              <a:off x="480" y="901"/>
              <a:ext cx="7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Associates</a:t>
              </a:r>
            </a:p>
          </p:txBody>
        </p:sp>
      </p:grp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2518831" y="1207284"/>
            <a:ext cx="2133600" cy="685800"/>
            <a:chOff x="-1522" y="1116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6" name="Oval 134"/>
            <p:cNvSpPr>
              <a:spLocks noChangeArrowheads="1"/>
            </p:cNvSpPr>
            <p:nvPr/>
          </p:nvSpPr>
          <p:spPr bwMode="auto">
            <a:xfrm>
              <a:off x="-1522" y="1116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endParaRPr>
            </a:p>
          </p:txBody>
        </p:sp>
        <p:sp>
          <p:nvSpPr>
            <p:cNvPr id="6541447" name="Text Box 135"/>
            <p:cNvSpPr txBox="1">
              <a:spLocks noChangeArrowheads="1"/>
            </p:cNvSpPr>
            <p:nvPr/>
          </p:nvSpPr>
          <p:spPr bwMode="auto">
            <a:xfrm>
              <a:off x="-1474" y="1245"/>
              <a:ext cx="7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Relatives</a:t>
              </a:r>
            </a:p>
          </p:txBody>
        </p:sp>
      </p:grp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82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7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88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90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91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6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6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5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7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2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72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54131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654131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070908" y="4006430"/>
            <a:ext cx="1488352" cy="457200"/>
            <a:chOff x="2418" y="3203"/>
            <a:chExt cx="874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54132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4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6541322" name="Text Box 10"/>
            <p:cNvSpPr txBox="1">
              <a:spLocks noChangeArrowheads="1"/>
            </p:cNvSpPr>
            <p:nvPr/>
          </p:nvSpPr>
          <p:spPr bwMode="auto">
            <a:xfrm>
              <a:off x="2418" y="3224"/>
              <a:ext cx="86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040475" y="3854032"/>
            <a:ext cx="1621367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7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ES_tradnl" sz="20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endParaRPr>
            </a:p>
          </p:txBody>
        </p:sp>
        <p:sp>
          <p:nvSpPr>
            <p:cNvPr id="17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 panose="020F0302020204030204"/>
                </a:rPr>
                <a:t>Go Now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25606" y="2411209"/>
            <a:ext cx="7057521" cy="2664525"/>
            <a:chOff x="-1943691" y="1552020"/>
            <a:chExt cx="3883781" cy="2664525"/>
          </a:xfrm>
          <a:effectLst>
            <a:outerShdw blurRad="4572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Trapezoid 13"/>
            <p:cNvSpPr/>
            <p:nvPr/>
          </p:nvSpPr>
          <p:spPr>
            <a:xfrm flipV="1">
              <a:off x="-1943691" y="1882890"/>
              <a:ext cx="3874091" cy="2333655"/>
            </a:xfrm>
            <a:prstGeom prst="trapezoid">
              <a:avLst>
                <a:gd name="adj" fmla="val 131620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943691" y="1552020"/>
              <a:ext cx="3883781" cy="6931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sp>
        <p:nvSpPr>
          <p:cNvPr id="6541451" name="Text Box 139"/>
          <p:cNvSpPr txBox="1">
            <a:spLocks noChangeArrowheads="1"/>
          </p:cNvSpPr>
          <p:nvPr/>
        </p:nvSpPr>
        <p:spPr bwMode="auto">
          <a:xfrm>
            <a:off x="9624943" y="1092202"/>
            <a:ext cx="2567240" cy="505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Work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Clubs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Church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School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Gymnasium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College Course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Charity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Social Networks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Networking Groups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Chamber of Commerce</a:t>
            </a:r>
          </a:p>
          <a:p>
            <a:pPr marL="222245" indent="-222245">
              <a:spcBef>
                <a:spcPts val="800"/>
              </a:spcBef>
              <a:buFontTx/>
              <a:buChar char="-"/>
            </a:pPr>
            <a:r>
              <a:rPr lang="en-US" sz="2133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Meetups</a:t>
            </a:r>
          </a:p>
        </p:txBody>
      </p:sp>
      <p:sp>
        <p:nvSpPr>
          <p:cNvPr id="6541323" name="Oval 11"/>
          <p:cNvSpPr>
            <a:spLocks noChangeArrowheads="1"/>
          </p:cNvSpPr>
          <p:nvPr/>
        </p:nvSpPr>
        <p:spPr bwMode="auto">
          <a:xfrm rot="761975">
            <a:off x="3566584" y="27193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4" name="Oval 12"/>
          <p:cNvSpPr>
            <a:spLocks noChangeArrowheads="1"/>
          </p:cNvSpPr>
          <p:nvPr/>
        </p:nvSpPr>
        <p:spPr bwMode="auto">
          <a:xfrm>
            <a:off x="29569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5" name="Oval 13"/>
          <p:cNvSpPr>
            <a:spLocks noChangeArrowheads="1"/>
          </p:cNvSpPr>
          <p:nvPr/>
        </p:nvSpPr>
        <p:spPr bwMode="auto">
          <a:xfrm>
            <a:off x="25505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6" name="Oval 14"/>
          <p:cNvSpPr>
            <a:spLocks noChangeArrowheads="1"/>
          </p:cNvSpPr>
          <p:nvPr/>
        </p:nvSpPr>
        <p:spPr bwMode="auto">
          <a:xfrm>
            <a:off x="5090584" y="2274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7" name="Oval 15"/>
          <p:cNvSpPr>
            <a:spLocks noChangeArrowheads="1"/>
          </p:cNvSpPr>
          <p:nvPr/>
        </p:nvSpPr>
        <p:spPr bwMode="auto">
          <a:xfrm>
            <a:off x="8341784" y="24066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8" name="Oval 16"/>
          <p:cNvSpPr>
            <a:spLocks noChangeArrowheads="1"/>
          </p:cNvSpPr>
          <p:nvPr/>
        </p:nvSpPr>
        <p:spPr bwMode="auto">
          <a:xfrm rot="-1061063">
            <a:off x="8902700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29" name="Oval 17"/>
          <p:cNvSpPr>
            <a:spLocks noChangeArrowheads="1"/>
          </p:cNvSpPr>
          <p:nvPr/>
        </p:nvSpPr>
        <p:spPr bwMode="auto">
          <a:xfrm>
            <a:off x="4572000" y="2286000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0" name="Oval 18"/>
          <p:cNvSpPr>
            <a:spLocks noChangeArrowheads="1"/>
          </p:cNvSpPr>
          <p:nvPr/>
        </p:nvSpPr>
        <p:spPr bwMode="auto">
          <a:xfrm>
            <a:off x="2722033" y="2601913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1" name="Oval 19"/>
          <p:cNvSpPr>
            <a:spLocks noChangeArrowheads="1"/>
          </p:cNvSpPr>
          <p:nvPr/>
        </p:nvSpPr>
        <p:spPr bwMode="auto">
          <a:xfrm>
            <a:off x="2417233" y="25098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1850152" y="76237"/>
            <a:ext cx="8498417" cy="9493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cap="all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  <a:cs typeface="+mj-cs"/>
              </a:rPr>
              <a:t>Sources of Possibilities</a:t>
            </a:r>
          </a:p>
        </p:txBody>
      </p:sp>
      <p:sp>
        <p:nvSpPr>
          <p:cNvPr id="6541333" name="Oval 21"/>
          <p:cNvSpPr>
            <a:spLocks noChangeArrowheads="1"/>
          </p:cNvSpPr>
          <p:nvPr/>
        </p:nvSpPr>
        <p:spPr bwMode="auto">
          <a:xfrm>
            <a:off x="3363384" y="26622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4" name="Oval 22"/>
          <p:cNvSpPr>
            <a:spLocks noChangeArrowheads="1"/>
          </p:cNvSpPr>
          <p:nvPr/>
        </p:nvSpPr>
        <p:spPr bwMode="auto">
          <a:xfrm>
            <a:off x="30585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5" name="Oval 23"/>
          <p:cNvSpPr>
            <a:spLocks noChangeArrowheads="1"/>
          </p:cNvSpPr>
          <p:nvPr/>
        </p:nvSpPr>
        <p:spPr bwMode="auto">
          <a:xfrm>
            <a:off x="33633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6" name="Oval 24"/>
          <p:cNvSpPr>
            <a:spLocks noChangeArrowheads="1"/>
          </p:cNvSpPr>
          <p:nvPr/>
        </p:nvSpPr>
        <p:spPr bwMode="auto">
          <a:xfrm>
            <a:off x="2882900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7" name="Oval 25"/>
          <p:cNvSpPr>
            <a:spLocks noChangeArrowheads="1"/>
          </p:cNvSpPr>
          <p:nvPr/>
        </p:nvSpPr>
        <p:spPr bwMode="auto">
          <a:xfrm>
            <a:off x="37697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8" name="Oval 26"/>
          <p:cNvSpPr>
            <a:spLocks noChangeArrowheads="1"/>
          </p:cNvSpPr>
          <p:nvPr/>
        </p:nvSpPr>
        <p:spPr bwMode="auto">
          <a:xfrm>
            <a:off x="4176184" y="27384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39" name="Oval 27"/>
          <p:cNvSpPr>
            <a:spLocks noChangeArrowheads="1"/>
          </p:cNvSpPr>
          <p:nvPr/>
        </p:nvSpPr>
        <p:spPr bwMode="auto">
          <a:xfrm>
            <a:off x="4624917" y="27511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0" name="Oval 28"/>
          <p:cNvSpPr>
            <a:spLocks noChangeArrowheads="1"/>
          </p:cNvSpPr>
          <p:nvPr/>
        </p:nvSpPr>
        <p:spPr bwMode="auto">
          <a:xfrm>
            <a:off x="47857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1" name="Oval 29"/>
          <p:cNvSpPr>
            <a:spLocks noChangeArrowheads="1"/>
          </p:cNvSpPr>
          <p:nvPr/>
        </p:nvSpPr>
        <p:spPr bwMode="auto">
          <a:xfrm>
            <a:off x="5044017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2" name="Oval 30"/>
          <p:cNvSpPr>
            <a:spLocks noChangeArrowheads="1"/>
          </p:cNvSpPr>
          <p:nvPr/>
        </p:nvSpPr>
        <p:spPr bwMode="auto">
          <a:xfrm>
            <a:off x="4379384" y="25860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3" name="Oval 31"/>
          <p:cNvSpPr>
            <a:spLocks noChangeArrowheads="1"/>
          </p:cNvSpPr>
          <p:nvPr/>
        </p:nvSpPr>
        <p:spPr bwMode="auto">
          <a:xfrm>
            <a:off x="39729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4" name="Oval 32"/>
          <p:cNvSpPr>
            <a:spLocks noChangeArrowheads="1"/>
          </p:cNvSpPr>
          <p:nvPr/>
        </p:nvSpPr>
        <p:spPr bwMode="auto">
          <a:xfrm>
            <a:off x="5232400" y="2667000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5" name="Oval 33"/>
          <p:cNvSpPr>
            <a:spLocks noChangeArrowheads="1"/>
          </p:cNvSpPr>
          <p:nvPr/>
        </p:nvSpPr>
        <p:spPr bwMode="auto">
          <a:xfrm>
            <a:off x="5435600" y="2819400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6" name="Oval 34"/>
          <p:cNvSpPr>
            <a:spLocks noChangeArrowheads="1"/>
          </p:cNvSpPr>
          <p:nvPr/>
        </p:nvSpPr>
        <p:spPr bwMode="auto">
          <a:xfrm>
            <a:off x="5598584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7" name="Oval 35"/>
          <p:cNvSpPr>
            <a:spLocks noChangeArrowheads="1"/>
          </p:cNvSpPr>
          <p:nvPr/>
        </p:nvSpPr>
        <p:spPr bwMode="auto">
          <a:xfrm>
            <a:off x="5941484" y="2819400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8" name="Oval 36"/>
          <p:cNvSpPr>
            <a:spLocks noChangeArrowheads="1"/>
          </p:cNvSpPr>
          <p:nvPr/>
        </p:nvSpPr>
        <p:spPr bwMode="auto">
          <a:xfrm>
            <a:off x="6309784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49" name="Oval 37"/>
          <p:cNvSpPr>
            <a:spLocks noChangeArrowheads="1"/>
          </p:cNvSpPr>
          <p:nvPr/>
        </p:nvSpPr>
        <p:spPr bwMode="auto">
          <a:xfrm>
            <a:off x="60049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0" name="Oval 38"/>
          <p:cNvSpPr>
            <a:spLocks noChangeArrowheads="1"/>
          </p:cNvSpPr>
          <p:nvPr/>
        </p:nvSpPr>
        <p:spPr bwMode="auto">
          <a:xfrm>
            <a:off x="6491817" y="26987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1" name="Oval 39"/>
          <p:cNvSpPr>
            <a:spLocks noChangeArrowheads="1"/>
          </p:cNvSpPr>
          <p:nvPr/>
        </p:nvSpPr>
        <p:spPr bwMode="auto">
          <a:xfrm>
            <a:off x="6716184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2" name="Oval 40"/>
          <p:cNvSpPr>
            <a:spLocks noChangeArrowheads="1"/>
          </p:cNvSpPr>
          <p:nvPr/>
        </p:nvSpPr>
        <p:spPr bwMode="auto">
          <a:xfrm>
            <a:off x="5679017" y="26225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3" name="Oval 41"/>
          <p:cNvSpPr>
            <a:spLocks noChangeArrowheads="1"/>
          </p:cNvSpPr>
          <p:nvPr/>
        </p:nvSpPr>
        <p:spPr bwMode="auto">
          <a:xfrm>
            <a:off x="6989233" y="26622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4" name="Oval 42"/>
          <p:cNvSpPr>
            <a:spLocks noChangeArrowheads="1"/>
          </p:cNvSpPr>
          <p:nvPr/>
        </p:nvSpPr>
        <p:spPr bwMode="auto">
          <a:xfrm>
            <a:off x="7188200" y="2714625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5" name="Oval 43"/>
          <p:cNvSpPr>
            <a:spLocks noChangeArrowheads="1"/>
          </p:cNvSpPr>
          <p:nvPr/>
        </p:nvSpPr>
        <p:spPr bwMode="auto">
          <a:xfrm>
            <a:off x="63097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6" name="Oval 44"/>
          <p:cNvSpPr>
            <a:spLocks noChangeArrowheads="1"/>
          </p:cNvSpPr>
          <p:nvPr/>
        </p:nvSpPr>
        <p:spPr bwMode="auto">
          <a:xfrm>
            <a:off x="7427384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7" name="Oval 45"/>
          <p:cNvSpPr>
            <a:spLocks noChangeArrowheads="1"/>
          </p:cNvSpPr>
          <p:nvPr/>
        </p:nvSpPr>
        <p:spPr bwMode="auto">
          <a:xfrm>
            <a:off x="49889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8" name="Oval 46"/>
          <p:cNvSpPr>
            <a:spLocks noChangeArrowheads="1"/>
          </p:cNvSpPr>
          <p:nvPr/>
        </p:nvSpPr>
        <p:spPr bwMode="auto">
          <a:xfrm>
            <a:off x="46841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59" name="Oval 47"/>
          <p:cNvSpPr>
            <a:spLocks noChangeArrowheads="1"/>
          </p:cNvSpPr>
          <p:nvPr/>
        </p:nvSpPr>
        <p:spPr bwMode="auto">
          <a:xfrm>
            <a:off x="5571067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0" name="Oval 48"/>
          <p:cNvSpPr>
            <a:spLocks noChangeArrowheads="1"/>
          </p:cNvSpPr>
          <p:nvPr/>
        </p:nvSpPr>
        <p:spPr bwMode="auto">
          <a:xfrm>
            <a:off x="53953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1" name="Oval 49"/>
          <p:cNvSpPr>
            <a:spLocks noChangeArrowheads="1"/>
          </p:cNvSpPr>
          <p:nvPr/>
        </p:nvSpPr>
        <p:spPr bwMode="auto">
          <a:xfrm>
            <a:off x="59033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2" name="Oval 50"/>
          <p:cNvSpPr>
            <a:spLocks noChangeArrowheads="1"/>
          </p:cNvSpPr>
          <p:nvPr/>
        </p:nvSpPr>
        <p:spPr bwMode="auto">
          <a:xfrm>
            <a:off x="7833784" y="26939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3" name="Oval 51"/>
          <p:cNvSpPr>
            <a:spLocks noChangeArrowheads="1"/>
          </p:cNvSpPr>
          <p:nvPr/>
        </p:nvSpPr>
        <p:spPr bwMode="auto">
          <a:xfrm>
            <a:off x="75289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4" name="Oval 52"/>
          <p:cNvSpPr>
            <a:spLocks noChangeArrowheads="1"/>
          </p:cNvSpPr>
          <p:nvPr/>
        </p:nvSpPr>
        <p:spPr bwMode="auto">
          <a:xfrm>
            <a:off x="67161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5" name="Oval 53"/>
          <p:cNvSpPr>
            <a:spLocks noChangeArrowheads="1"/>
          </p:cNvSpPr>
          <p:nvPr/>
        </p:nvSpPr>
        <p:spPr bwMode="auto">
          <a:xfrm>
            <a:off x="3951817" y="26225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6" name="Oval 54"/>
          <p:cNvSpPr>
            <a:spLocks noChangeArrowheads="1"/>
          </p:cNvSpPr>
          <p:nvPr/>
        </p:nvSpPr>
        <p:spPr bwMode="auto">
          <a:xfrm>
            <a:off x="45825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7" name="Oval 55"/>
          <p:cNvSpPr>
            <a:spLocks noChangeArrowheads="1"/>
          </p:cNvSpPr>
          <p:nvPr/>
        </p:nvSpPr>
        <p:spPr bwMode="auto">
          <a:xfrm>
            <a:off x="5700184" y="2782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8" name="Oval 56"/>
          <p:cNvSpPr>
            <a:spLocks noChangeArrowheads="1"/>
          </p:cNvSpPr>
          <p:nvPr/>
        </p:nvSpPr>
        <p:spPr bwMode="auto">
          <a:xfrm>
            <a:off x="36681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69" name="Oval 57"/>
          <p:cNvSpPr>
            <a:spLocks noChangeArrowheads="1"/>
          </p:cNvSpPr>
          <p:nvPr/>
        </p:nvSpPr>
        <p:spPr bwMode="auto">
          <a:xfrm>
            <a:off x="41761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0" name="Oval 58"/>
          <p:cNvSpPr>
            <a:spLocks noChangeArrowheads="1"/>
          </p:cNvSpPr>
          <p:nvPr/>
        </p:nvSpPr>
        <p:spPr bwMode="auto">
          <a:xfrm>
            <a:off x="45825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1" name="Oval 59"/>
          <p:cNvSpPr>
            <a:spLocks noChangeArrowheads="1"/>
          </p:cNvSpPr>
          <p:nvPr/>
        </p:nvSpPr>
        <p:spPr bwMode="auto">
          <a:xfrm>
            <a:off x="4988984" y="2486025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2" name="Oval 60"/>
          <p:cNvSpPr>
            <a:spLocks noChangeArrowheads="1"/>
          </p:cNvSpPr>
          <p:nvPr/>
        </p:nvSpPr>
        <p:spPr bwMode="auto">
          <a:xfrm>
            <a:off x="72241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3" name="Oval 61"/>
          <p:cNvSpPr>
            <a:spLocks noChangeArrowheads="1"/>
          </p:cNvSpPr>
          <p:nvPr/>
        </p:nvSpPr>
        <p:spPr bwMode="auto">
          <a:xfrm>
            <a:off x="64113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4" name="Oval 62"/>
          <p:cNvSpPr>
            <a:spLocks noChangeArrowheads="1"/>
          </p:cNvSpPr>
          <p:nvPr/>
        </p:nvSpPr>
        <p:spPr bwMode="auto">
          <a:xfrm>
            <a:off x="68177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5" name="Oval 63"/>
          <p:cNvSpPr>
            <a:spLocks noChangeArrowheads="1"/>
          </p:cNvSpPr>
          <p:nvPr/>
        </p:nvSpPr>
        <p:spPr bwMode="auto">
          <a:xfrm>
            <a:off x="81385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6" name="Oval 64"/>
          <p:cNvSpPr>
            <a:spLocks noChangeArrowheads="1"/>
          </p:cNvSpPr>
          <p:nvPr/>
        </p:nvSpPr>
        <p:spPr bwMode="auto">
          <a:xfrm>
            <a:off x="83417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7" name="Oval 65"/>
          <p:cNvSpPr>
            <a:spLocks noChangeArrowheads="1"/>
          </p:cNvSpPr>
          <p:nvPr/>
        </p:nvSpPr>
        <p:spPr bwMode="auto">
          <a:xfrm>
            <a:off x="87481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8" name="Oval 66"/>
          <p:cNvSpPr>
            <a:spLocks noChangeArrowheads="1"/>
          </p:cNvSpPr>
          <p:nvPr/>
        </p:nvSpPr>
        <p:spPr bwMode="auto">
          <a:xfrm>
            <a:off x="78337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79" name="Oval 67"/>
          <p:cNvSpPr>
            <a:spLocks noChangeArrowheads="1"/>
          </p:cNvSpPr>
          <p:nvPr/>
        </p:nvSpPr>
        <p:spPr bwMode="auto">
          <a:xfrm>
            <a:off x="83417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1" name="Oval 69"/>
          <p:cNvSpPr>
            <a:spLocks noChangeArrowheads="1"/>
          </p:cNvSpPr>
          <p:nvPr/>
        </p:nvSpPr>
        <p:spPr bwMode="auto">
          <a:xfrm>
            <a:off x="32617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2" name="Oval 70"/>
          <p:cNvSpPr>
            <a:spLocks noChangeArrowheads="1"/>
          </p:cNvSpPr>
          <p:nvPr/>
        </p:nvSpPr>
        <p:spPr bwMode="auto">
          <a:xfrm>
            <a:off x="37697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3" name="Oval 71"/>
          <p:cNvSpPr>
            <a:spLocks noChangeArrowheads="1"/>
          </p:cNvSpPr>
          <p:nvPr/>
        </p:nvSpPr>
        <p:spPr bwMode="auto">
          <a:xfrm>
            <a:off x="27537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4" name="Oval 72"/>
          <p:cNvSpPr>
            <a:spLocks noChangeArrowheads="1"/>
          </p:cNvSpPr>
          <p:nvPr/>
        </p:nvSpPr>
        <p:spPr bwMode="auto">
          <a:xfrm>
            <a:off x="33633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5" name="Oval 73"/>
          <p:cNvSpPr>
            <a:spLocks noChangeArrowheads="1"/>
          </p:cNvSpPr>
          <p:nvPr/>
        </p:nvSpPr>
        <p:spPr bwMode="auto">
          <a:xfrm>
            <a:off x="40745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6" name="Oval 74"/>
          <p:cNvSpPr>
            <a:spLocks noChangeArrowheads="1"/>
          </p:cNvSpPr>
          <p:nvPr/>
        </p:nvSpPr>
        <p:spPr bwMode="auto">
          <a:xfrm>
            <a:off x="45825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7" name="Oval 75"/>
          <p:cNvSpPr>
            <a:spLocks noChangeArrowheads="1"/>
          </p:cNvSpPr>
          <p:nvPr/>
        </p:nvSpPr>
        <p:spPr bwMode="auto">
          <a:xfrm>
            <a:off x="3668184" y="2309813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8" name="Oval 76"/>
          <p:cNvSpPr>
            <a:spLocks noChangeArrowheads="1"/>
          </p:cNvSpPr>
          <p:nvPr/>
        </p:nvSpPr>
        <p:spPr bwMode="auto">
          <a:xfrm>
            <a:off x="3208867" y="2365375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89" name="Oval 77"/>
          <p:cNvSpPr>
            <a:spLocks noChangeArrowheads="1"/>
          </p:cNvSpPr>
          <p:nvPr/>
        </p:nvSpPr>
        <p:spPr bwMode="auto">
          <a:xfrm>
            <a:off x="69193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0" name="Oval 78"/>
          <p:cNvSpPr>
            <a:spLocks noChangeArrowheads="1"/>
          </p:cNvSpPr>
          <p:nvPr/>
        </p:nvSpPr>
        <p:spPr bwMode="auto">
          <a:xfrm>
            <a:off x="74273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1" name="Oval 79"/>
          <p:cNvSpPr>
            <a:spLocks noChangeArrowheads="1"/>
          </p:cNvSpPr>
          <p:nvPr/>
        </p:nvSpPr>
        <p:spPr bwMode="auto">
          <a:xfrm>
            <a:off x="66145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2" name="Oval 80"/>
          <p:cNvSpPr>
            <a:spLocks noChangeArrowheads="1"/>
          </p:cNvSpPr>
          <p:nvPr/>
        </p:nvSpPr>
        <p:spPr bwMode="auto">
          <a:xfrm>
            <a:off x="40745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3" name="Oval 81"/>
          <p:cNvSpPr>
            <a:spLocks noChangeArrowheads="1"/>
          </p:cNvSpPr>
          <p:nvPr/>
        </p:nvSpPr>
        <p:spPr bwMode="auto">
          <a:xfrm rot="761975">
            <a:off x="3602237" y="2604903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4" name="Oval 82"/>
          <p:cNvSpPr>
            <a:spLocks noChangeArrowheads="1"/>
          </p:cNvSpPr>
          <p:nvPr/>
        </p:nvSpPr>
        <p:spPr bwMode="auto">
          <a:xfrm rot="-1404282">
            <a:off x="49889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5" name="Oval 83"/>
          <p:cNvSpPr>
            <a:spLocks noChangeArrowheads="1"/>
          </p:cNvSpPr>
          <p:nvPr/>
        </p:nvSpPr>
        <p:spPr bwMode="auto">
          <a:xfrm rot="2394473">
            <a:off x="42777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6" name="Oval 84"/>
          <p:cNvSpPr>
            <a:spLocks noChangeArrowheads="1"/>
          </p:cNvSpPr>
          <p:nvPr/>
        </p:nvSpPr>
        <p:spPr bwMode="auto">
          <a:xfrm>
            <a:off x="51921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7" name="Oval 85"/>
          <p:cNvSpPr>
            <a:spLocks noChangeArrowheads="1"/>
          </p:cNvSpPr>
          <p:nvPr/>
        </p:nvSpPr>
        <p:spPr bwMode="auto">
          <a:xfrm>
            <a:off x="60049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8" name="Oval 86"/>
          <p:cNvSpPr>
            <a:spLocks noChangeArrowheads="1"/>
          </p:cNvSpPr>
          <p:nvPr/>
        </p:nvSpPr>
        <p:spPr bwMode="auto">
          <a:xfrm>
            <a:off x="75289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399" name="Oval 87"/>
          <p:cNvSpPr>
            <a:spLocks noChangeArrowheads="1"/>
          </p:cNvSpPr>
          <p:nvPr/>
        </p:nvSpPr>
        <p:spPr bwMode="auto">
          <a:xfrm>
            <a:off x="65129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0" name="Oval 88"/>
          <p:cNvSpPr>
            <a:spLocks noChangeArrowheads="1"/>
          </p:cNvSpPr>
          <p:nvPr/>
        </p:nvSpPr>
        <p:spPr bwMode="auto">
          <a:xfrm>
            <a:off x="5679017" y="26225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1" name="Oval 89"/>
          <p:cNvSpPr>
            <a:spLocks noChangeArrowheads="1"/>
          </p:cNvSpPr>
          <p:nvPr/>
        </p:nvSpPr>
        <p:spPr bwMode="auto">
          <a:xfrm>
            <a:off x="6309784" y="2554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2" name="Oval 90"/>
          <p:cNvSpPr>
            <a:spLocks noChangeArrowheads="1"/>
          </p:cNvSpPr>
          <p:nvPr/>
        </p:nvSpPr>
        <p:spPr bwMode="auto">
          <a:xfrm rot="-1423224">
            <a:off x="7154333" y="2354263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3" name="Oval 91"/>
          <p:cNvSpPr>
            <a:spLocks noChangeArrowheads="1"/>
          </p:cNvSpPr>
          <p:nvPr/>
        </p:nvSpPr>
        <p:spPr bwMode="auto">
          <a:xfrm rot="-684965">
            <a:off x="53953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4" name="Oval 92"/>
          <p:cNvSpPr>
            <a:spLocks noChangeArrowheads="1"/>
          </p:cNvSpPr>
          <p:nvPr/>
        </p:nvSpPr>
        <p:spPr bwMode="auto">
          <a:xfrm>
            <a:off x="6464300" y="23177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5" name="Oval 93"/>
          <p:cNvSpPr>
            <a:spLocks noChangeArrowheads="1"/>
          </p:cNvSpPr>
          <p:nvPr/>
        </p:nvSpPr>
        <p:spPr bwMode="auto">
          <a:xfrm>
            <a:off x="67161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6" name="Oval 94"/>
          <p:cNvSpPr>
            <a:spLocks noChangeArrowheads="1"/>
          </p:cNvSpPr>
          <p:nvPr/>
        </p:nvSpPr>
        <p:spPr bwMode="auto">
          <a:xfrm>
            <a:off x="56493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7" name="Oval 95"/>
          <p:cNvSpPr>
            <a:spLocks noChangeArrowheads="1"/>
          </p:cNvSpPr>
          <p:nvPr/>
        </p:nvSpPr>
        <p:spPr bwMode="auto">
          <a:xfrm>
            <a:off x="6512984" y="2706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8" name="Oval 96"/>
          <p:cNvSpPr>
            <a:spLocks noChangeArrowheads="1"/>
          </p:cNvSpPr>
          <p:nvPr/>
        </p:nvSpPr>
        <p:spPr bwMode="auto">
          <a:xfrm>
            <a:off x="4785784" y="2281237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09" name="Oval 97"/>
          <p:cNvSpPr>
            <a:spLocks noChangeArrowheads="1"/>
          </p:cNvSpPr>
          <p:nvPr/>
        </p:nvSpPr>
        <p:spPr bwMode="auto">
          <a:xfrm>
            <a:off x="55985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0" name="Oval 98"/>
          <p:cNvSpPr>
            <a:spLocks noChangeArrowheads="1"/>
          </p:cNvSpPr>
          <p:nvPr/>
        </p:nvSpPr>
        <p:spPr bwMode="auto">
          <a:xfrm>
            <a:off x="61065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1" name="Oval 99"/>
          <p:cNvSpPr>
            <a:spLocks noChangeArrowheads="1"/>
          </p:cNvSpPr>
          <p:nvPr/>
        </p:nvSpPr>
        <p:spPr bwMode="auto">
          <a:xfrm>
            <a:off x="6667500" y="247014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2" name="Oval 100"/>
          <p:cNvSpPr>
            <a:spLocks noChangeArrowheads="1"/>
          </p:cNvSpPr>
          <p:nvPr/>
        </p:nvSpPr>
        <p:spPr bwMode="auto">
          <a:xfrm>
            <a:off x="6919384" y="2630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3" name="Oval 101"/>
          <p:cNvSpPr>
            <a:spLocks noChangeArrowheads="1"/>
          </p:cNvSpPr>
          <p:nvPr/>
        </p:nvSpPr>
        <p:spPr bwMode="auto">
          <a:xfrm>
            <a:off x="5903384" y="2249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4" name="Oval 102"/>
          <p:cNvSpPr>
            <a:spLocks noChangeArrowheads="1"/>
          </p:cNvSpPr>
          <p:nvPr/>
        </p:nvSpPr>
        <p:spPr bwMode="auto">
          <a:xfrm rot="911150">
            <a:off x="6208184" y="21732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5" name="Oval 103"/>
          <p:cNvSpPr>
            <a:spLocks noChangeArrowheads="1"/>
          </p:cNvSpPr>
          <p:nvPr/>
        </p:nvSpPr>
        <p:spPr bwMode="auto">
          <a:xfrm rot="1572683">
            <a:off x="8036984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6" name="Oval 104"/>
          <p:cNvSpPr>
            <a:spLocks noChangeArrowheads="1"/>
          </p:cNvSpPr>
          <p:nvPr/>
        </p:nvSpPr>
        <p:spPr bwMode="auto">
          <a:xfrm>
            <a:off x="5395384" y="2249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7" name="Oval 105"/>
          <p:cNvSpPr>
            <a:spLocks noChangeArrowheads="1"/>
          </p:cNvSpPr>
          <p:nvPr/>
        </p:nvSpPr>
        <p:spPr bwMode="auto">
          <a:xfrm rot="622550">
            <a:off x="56493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8" name="Oval 106"/>
          <p:cNvSpPr>
            <a:spLocks noChangeArrowheads="1"/>
          </p:cNvSpPr>
          <p:nvPr/>
        </p:nvSpPr>
        <p:spPr bwMode="auto">
          <a:xfrm>
            <a:off x="6870700" y="26225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19" name="Oval 107"/>
          <p:cNvSpPr>
            <a:spLocks noChangeArrowheads="1"/>
          </p:cNvSpPr>
          <p:nvPr/>
        </p:nvSpPr>
        <p:spPr bwMode="auto">
          <a:xfrm rot="761975">
            <a:off x="6796617" y="2293939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0" name="Oval 108"/>
          <p:cNvSpPr>
            <a:spLocks noChangeArrowheads="1"/>
          </p:cNvSpPr>
          <p:nvPr/>
        </p:nvSpPr>
        <p:spPr bwMode="auto">
          <a:xfrm rot="1061063">
            <a:off x="8688917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1" name="Oval 109"/>
          <p:cNvSpPr>
            <a:spLocks noChangeArrowheads="1"/>
          </p:cNvSpPr>
          <p:nvPr/>
        </p:nvSpPr>
        <p:spPr bwMode="auto">
          <a:xfrm>
            <a:off x="7528984" y="2309813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2" name="Oval 110"/>
          <p:cNvSpPr>
            <a:spLocks noChangeArrowheads="1"/>
          </p:cNvSpPr>
          <p:nvPr/>
        </p:nvSpPr>
        <p:spPr bwMode="auto">
          <a:xfrm rot="969870">
            <a:off x="7630584" y="24018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3" name="Oval 111"/>
          <p:cNvSpPr>
            <a:spLocks noChangeArrowheads="1"/>
          </p:cNvSpPr>
          <p:nvPr/>
        </p:nvSpPr>
        <p:spPr bwMode="auto">
          <a:xfrm>
            <a:off x="6870700" y="2622551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4" name="Oval 112"/>
          <p:cNvSpPr>
            <a:spLocks noChangeArrowheads="1"/>
          </p:cNvSpPr>
          <p:nvPr/>
        </p:nvSpPr>
        <p:spPr bwMode="auto">
          <a:xfrm rot="1678714">
            <a:off x="7122584" y="22494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25" name="Oval 113"/>
          <p:cNvSpPr>
            <a:spLocks noChangeArrowheads="1"/>
          </p:cNvSpPr>
          <p:nvPr/>
        </p:nvSpPr>
        <p:spPr bwMode="auto">
          <a:xfrm>
            <a:off x="8544984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66" name="Oval 154"/>
          <p:cNvSpPr>
            <a:spLocks noChangeArrowheads="1"/>
          </p:cNvSpPr>
          <p:nvPr/>
        </p:nvSpPr>
        <p:spPr bwMode="auto">
          <a:xfrm>
            <a:off x="5395384" y="2409825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67" name="Oval 155"/>
          <p:cNvSpPr>
            <a:spLocks noChangeArrowheads="1"/>
          </p:cNvSpPr>
          <p:nvPr/>
        </p:nvSpPr>
        <p:spPr bwMode="auto">
          <a:xfrm>
            <a:off x="5192184" y="2486025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68" name="Oval 156"/>
          <p:cNvSpPr>
            <a:spLocks noChangeArrowheads="1"/>
          </p:cNvSpPr>
          <p:nvPr/>
        </p:nvSpPr>
        <p:spPr bwMode="auto">
          <a:xfrm>
            <a:off x="5753100" y="23256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69" name="Oval 157"/>
          <p:cNvSpPr>
            <a:spLocks noChangeArrowheads="1"/>
          </p:cNvSpPr>
          <p:nvPr/>
        </p:nvSpPr>
        <p:spPr bwMode="auto">
          <a:xfrm>
            <a:off x="5956300" y="2478088"/>
            <a:ext cx="508000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anose="020F0302020204030204"/>
            </a:endParaRPr>
          </a:p>
        </p:txBody>
      </p:sp>
      <p:sp>
        <p:nvSpPr>
          <p:cNvPr id="6541472" name="Text Box 160"/>
          <p:cNvSpPr txBox="1">
            <a:spLocks noChangeArrowheads="1"/>
          </p:cNvSpPr>
          <p:nvPr/>
        </p:nvSpPr>
        <p:spPr bwMode="auto">
          <a:xfrm>
            <a:off x="7478184" y="4163733"/>
            <a:ext cx="497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ln w="3175">
                  <a:solidFill>
                    <a:srgbClr val="00B0F0"/>
                  </a:solidFill>
                </a:ln>
                <a:solidFill>
                  <a:srgbClr val="00B0F0"/>
                </a:solidFill>
                <a:latin typeface="Calibri Light" panose="020F0302020204030204"/>
              </a:rPr>
              <a:t>You Only Need 8 Leaders!</a:t>
            </a:r>
          </a:p>
        </p:txBody>
      </p:sp>
      <p:sp>
        <p:nvSpPr>
          <p:cNvPr id="6541474" name="Text Box 162"/>
          <p:cNvSpPr txBox="1">
            <a:spLocks noChangeArrowheads="1"/>
          </p:cNvSpPr>
          <p:nvPr/>
        </p:nvSpPr>
        <p:spPr bwMode="auto">
          <a:xfrm>
            <a:off x="276342" y="3948044"/>
            <a:ext cx="3390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It’s strictly a numbers game. </a:t>
            </a:r>
            <a:b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The law of probability works in your favor when dealing with </a:t>
            </a:r>
            <a:b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large numbers.</a:t>
            </a:r>
          </a:p>
        </p:txBody>
      </p:sp>
      <p:sp>
        <p:nvSpPr>
          <p:cNvPr id="162" name="Text Box 160"/>
          <p:cNvSpPr txBox="1">
            <a:spLocks noChangeArrowheads="1"/>
          </p:cNvSpPr>
          <p:nvPr/>
        </p:nvSpPr>
        <p:spPr bwMode="auto">
          <a:xfrm>
            <a:off x="457247" y="5626468"/>
            <a:ext cx="3920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Calibri Light" panose="020F0302020204030204"/>
              </a:rPr>
              <a:t>2 “Go Nows” Per Quarter</a:t>
            </a:r>
          </a:p>
        </p:txBody>
      </p:sp>
      <p:sp>
        <p:nvSpPr>
          <p:cNvPr id="6541426" name="Text Box 114"/>
          <p:cNvSpPr txBox="1">
            <a:spLocks noChangeArrowheads="1"/>
          </p:cNvSpPr>
          <p:nvPr/>
        </p:nvSpPr>
        <p:spPr bwMode="auto">
          <a:xfrm>
            <a:off x="3871567" y="3257212"/>
            <a:ext cx="406399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Talk with 1 to 3 people per day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10 prospects/month who are interested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Show plan to 4 prospects/month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Sponsor – 1 per month</a:t>
            </a:r>
          </a:p>
        </p:txBody>
      </p:sp>
    </p:spTree>
    <p:extLst>
      <p:ext uri="{BB962C8B-B14F-4D97-AF65-F5344CB8AC3E}">
        <p14:creationId xmlns:p14="http://schemas.microsoft.com/office/powerpoint/2010/main" val="31956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08737 0.2134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23659 0.1863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93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07407E-6 L -0.21823 0.1490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026 0.1798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9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3333 0.2108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53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12825 0.237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1187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4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7461 0.2474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1236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10743 0.2187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1092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541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0013 0.2886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2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1664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14179 0.1886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14179 0.2886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27513 0.288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27513 0.188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40846 0.288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40846 0.1886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4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1451" grpId="0"/>
      <p:bldP spid="6541451" grpId="1"/>
      <p:bldP spid="6541472" grpId="0"/>
      <p:bldP spid="1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圖片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9" y="3"/>
            <a:ext cx="5297980" cy="6857996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6464045" y="2151728"/>
            <a:ext cx="5076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pitchFamily="1" charset="-128"/>
              </a:rPr>
              <a:t>Develop a Possibilities List of 60-200 names</a:t>
            </a:r>
          </a:p>
        </p:txBody>
      </p:sp>
    </p:spTree>
    <p:extLst>
      <p:ext uri="{BB962C8B-B14F-4D97-AF65-F5344CB8AC3E}">
        <p14:creationId xmlns:p14="http://schemas.microsoft.com/office/powerpoint/2010/main" val="304520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5715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4998" y="301948"/>
            <a:ext cx="5997114" cy="105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4800" kern="0" cap="all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</a:rPr>
              <a:t>Qualifying Your List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6667" y="1360166"/>
            <a:ext cx="4045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Sales or service experience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6851" y="2136441"/>
            <a:ext cx="4325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Teachers, trainers or coaches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6667" y="2912716"/>
            <a:ext cx="551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Entrepreneurs or business experience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6667" y="3688626"/>
            <a:ext cx="3830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Attitude, people magnets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6850" y="4465266"/>
            <a:ext cx="5628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Money, people who have it, people who had it and lost it or people who are working toward it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6667" y="3531320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66667" y="2755045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6667" y="1978770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66667" y="5980208"/>
            <a:ext cx="551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spcAft>
                <a:spcPts val="600"/>
              </a:spcAft>
              <a:defRPr/>
            </a:pPr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Prior networking or direct sales experience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6667" y="4307595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66667" y="5822534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5717" y="536748"/>
            <a:ext cx="506071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8000" kern="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</a:rPr>
              <a:t>TOP 10 LIST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58337" y="2474045"/>
            <a:ext cx="2904565" cy="298524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After building 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400" dirty="0">
                <a:solidFill>
                  <a:prstClr val="white"/>
                </a:solidFill>
              </a:rPr>
              <a:t>your list, prioritize the list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36325" y="2474045"/>
            <a:ext cx="2904565" cy="298524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Approaches are determined for the top 10 with your business partner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14313" y="2474045"/>
            <a:ext cx="2904565" cy="2985247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Continue to build relationships with everyone on 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400" dirty="0">
                <a:solidFill>
                  <a:prstClr val="white"/>
                </a:solidFill>
              </a:rPr>
              <a:t>your list</a:t>
            </a:r>
          </a:p>
        </p:txBody>
      </p:sp>
    </p:spTree>
    <p:extLst>
      <p:ext uri="{BB962C8B-B14F-4D97-AF65-F5344CB8AC3E}">
        <p14:creationId xmlns:p14="http://schemas.microsoft.com/office/powerpoint/2010/main" val="4672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/>
          <p:nvPr/>
        </p:nvGrpSpPr>
        <p:grpSpPr>
          <a:xfrm>
            <a:off x="6226628" y="1856388"/>
            <a:ext cx="5363696" cy="828000"/>
            <a:chOff x="6466115" y="1378086"/>
            <a:chExt cx="7151597" cy="1104000"/>
          </a:xfrm>
        </p:grpSpPr>
        <p:sp>
          <p:nvSpPr>
            <p:cNvPr id="7" name="Rectangle 6"/>
            <p:cNvSpPr/>
            <p:nvPr/>
          </p:nvSpPr>
          <p:spPr>
            <a:xfrm>
              <a:off x="7377710" y="1378086"/>
              <a:ext cx="6240002" cy="11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9297" lvl="1">
                <a:tabLst>
                  <a:tab pos="471488" algn="l"/>
                </a:tabLst>
              </a:pPr>
              <a:r>
                <a:rPr lang="en-US" sz="2800" dirty="0">
                  <a:solidFill>
                    <a:srgbClr val="222A35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What’s Happening </a:t>
              </a:r>
            </a:p>
            <a:p>
              <a:pPr marL="89297" lvl="1">
                <a:tabLst>
                  <a:tab pos="471488" algn="l"/>
                </a:tabLst>
              </a:pPr>
              <a:r>
                <a:rPr lang="en-US" sz="2000" dirty="0">
                  <a:solidFill>
                    <a:srgbClr val="222A35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(Chit Chat, Weather, the news, sports)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66115" y="1378086"/>
              <a:ext cx="911595" cy="11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28600" dist="38100" dir="5400000" algn="t" rotWithShape="0">
                <a:schemeClr val="accent2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2F2F2"/>
                  </a:solidFill>
                </a:rPr>
                <a:t>1</a:t>
              </a:r>
              <a:endParaRPr lang="en-US" sz="2800" b="1" baseline="30000" dirty="0">
                <a:solidFill>
                  <a:srgbClr val="F2F2F2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6226629" y="2847007"/>
            <a:ext cx="5363696" cy="828001"/>
            <a:chOff x="6466115" y="2541067"/>
            <a:chExt cx="7151595" cy="1104001"/>
          </a:xfrm>
        </p:grpSpPr>
        <p:sp>
          <p:nvSpPr>
            <p:cNvPr id="10" name="Rectangle 9"/>
            <p:cNvSpPr/>
            <p:nvPr/>
          </p:nvSpPr>
          <p:spPr>
            <a:xfrm>
              <a:off x="7377710" y="2541067"/>
              <a:ext cx="6240000" cy="11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5016"/>
              <a:r>
                <a:rPr lang="en-US" sz="2800" spc="-75" dirty="0">
                  <a:solidFill>
                    <a:srgbClr val="F2F2F2">
                      <a:lumMod val="25000"/>
                    </a:srgb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Their Dream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66115" y="2541068"/>
              <a:ext cx="911595" cy="110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28600" dist="38100" dir="5400000" algn="t" rotWithShape="0">
                <a:schemeClr val="accent3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2F2F2"/>
                  </a:solidFill>
                </a:rPr>
                <a:t>2</a:t>
              </a:r>
              <a:endParaRPr lang="en-US" sz="2800" b="1" baseline="30000" dirty="0">
                <a:solidFill>
                  <a:srgbClr val="F2F2F2"/>
                </a:solidFill>
              </a:endParaRPr>
            </a:p>
          </p:txBody>
        </p:sp>
      </p:grpSp>
      <p:grpSp>
        <p:nvGrpSpPr>
          <p:cNvPr id="12" name="Group 22"/>
          <p:cNvGrpSpPr/>
          <p:nvPr/>
        </p:nvGrpSpPr>
        <p:grpSpPr>
          <a:xfrm>
            <a:off x="6226629" y="3837626"/>
            <a:ext cx="5363696" cy="828001"/>
            <a:chOff x="6466114" y="3704049"/>
            <a:chExt cx="7151595" cy="1104001"/>
          </a:xfrm>
        </p:grpSpPr>
        <p:sp>
          <p:nvSpPr>
            <p:cNvPr id="13" name="Rectangle 12"/>
            <p:cNvSpPr/>
            <p:nvPr/>
          </p:nvSpPr>
          <p:spPr>
            <a:xfrm>
              <a:off x="7377709" y="3704049"/>
              <a:ext cx="6240000" cy="11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9297"/>
              <a:r>
                <a:rPr lang="en-US" sz="2800" spc="-75" dirty="0">
                  <a:solidFill>
                    <a:srgbClr val="F2F2F2">
                      <a:lumMod val="25000"/>
                    </a:srgb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Their Complaints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66114" y="3704050"/>
              <a:ext cx="911595" cy="110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228600" dist="38100" dir="5400000" algn="t" rotWithShape="0">
                <a:schemeClr val="accent5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2F2F2"/>
                  </a:solidFill>
                </a:rPr>
                <a:t>3</a:t>
              </a:r>
              <a:endParaRPr lang="en-US" sz="2800" baseline="30000" dirty="0">
                <a:solidFill>
                  <a:srgbClr val="F2F2F2"/>
                </a:solidFill>
              </a:endParaRPr>
            </a:p>
          </p:txBody>
        </p:sp>
      </p:grpSp>
      <p:grpSp>
        <p:nvGrpSpPr>
          <p:cNvPr id="16" name="Group 5"/>
          <p:cNvGrpSpPr/>
          <p:nvPr/>
        </p:nvGrpSpPr>
        <p:grpSpPr>
          <a:xfrm>
            <a:off x="-41506" y="-49115"/>
            <a:ext cx="5653316" cy="6956230"/>
            <a:chOff x="0" y="0"/>
            <a:chExt cx="5573486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5573486" cy="685800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2219803"/>
              <a:ext cx="5573486" cy="4638197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503918" y="4114409"/>
              <a:ext cx="2620282" cy="446314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100" b="1" spc="-113" dirty="0">
                  <a:solidFill>
                    <a:srgbClr val="17C1CB">
                      <a:lumMod val="60000"/>
                      <a:lumOff val="40000"/>
                    </a:srgbClr>
                  </a:solidFill>
                  <a:latin typeface="Calibri"/>
                </a:rPr>
                <a:t>BECOMING A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03919" y="4306280"/>
              <a:ext cx="1754207" cy="705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0" spc="-225" dirty="0">
                  <a:solidFill>
                    <a:srgbClr val="17C1CB">
                      <a:lumMod val="60000"/>
                      <a:lumOff val="40000"/>
                    </a:srgbClr>
                  </a:solidFill>
                </a:rPr>
                <a:t>MASTER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3919" y="4896925"/>
              <a:ext cx="2235271" cy="705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0" spc="-225" dirty="0">
                  <a:solidFill>
                    <a:srgbClr val="17C1CB">
                      <a:lumMod val="60000"/>
                      <a:lumOff val="40000"/>
                    </a:srgbClr>
                  </a:solidFill>
                </a:rPr>
                <a:t>RECRUITER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3919" y="5722283"/>
              <a:ext cx="2969004" cy="3641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471488" algn="l"/>
                </a:tabLst>
              </a:pPr>
              <a:r>
                <a:rPr lang="en-US" dirty="0">
                  <a:solidFill>
                    <a:srgbClr val="F2F2F2"/>
                  </a:solidFill>
                </a:rPr>
                <a:t>People talk about three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873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980532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cs typeface="Arial"/>
              </a:rPr>
              <a:t>BEFORE THE PLAN</a:t>
            </a:r>
            <a:endParaRPr lang="en-US" sz="4800" cap="all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67936" y="2138643"/>
            <a:ext cx="8256495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 Light" panose="020F0302020204030204"/>
                <a:cs typeface="Arial"/>
              </a:rPr>
              <a:t>Ask questions and learn about them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67936" y="4110505"/>
            <a:ext cx="8256495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People will be attracted when you show that you care, </a:t>
            </a:r>
          </a:p>
          <a:p>
            <a:pPr algn="ctr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you are excited, and you believe in your business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67936" y="5096436"/>
            <a:ext cx="8256495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People buy you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67753" y="3118661"/>
            <a:ext cx="8256495" cy="853077"/>
            <a:chOff x="1967752" y="3120528"/>
            <a:chExt cx="8256495" cy="853077"/>
          </a:xfrm>
        </p:grpSpPr>
        <p:sp>
          <p:nvSpPr>
            <p:cNvPr id="11" name="Rounded Rectangle 10"/>
            <p:cNvSpPr/>
            <p:nvPr/>
          </p:nvSpPr>
          <p:spPr>
            <a:xfrm>
              <a:off x="1967752" y="3126441"/>
              <a:ext cx="8256495" cy="847164"/>
            </a:xfrm>
            <a:prstGeom prst="roundRect">
              <a:avLst>
                <a:gd name="adj" fmla="val 7143"/>
              </a:avLst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67753" y="3120528"/>
              <a:ext cx="82430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/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  <a:cs typeface="Arial"/>
                </a:rPr>
                <a:t>FORMDH  (Family, Occupation, Recreation, Money, Dream, Health)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7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E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48" y="348112"/>
            <a:ext cx="4975413" cy="65098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5591" y="751050"/>
            <a:ext cx="51278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YOUR WHY</a:t>
            </a:r>
            <a:endParaRPr lang="en-US" sz="800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61965" y="1973393"/>
            <a:ext cx="6118411" cy="1186779"/>
          </a:xfrm>
          <a:prstGeom prst="roundRect">
            <a:avLst>
              <a:gd name="adj" fmla="val 5708"/>
            </a:avLst>
          </a:prstGeom>
          <a:noFill/>
          <a:ln>
            <a:noFill/>
          </a:ln>
          <a:effectLst>
            <a:glow rad="127000">
              <a:schemeClr val="bg2">
                <a:lumMod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/>
            <a:r>
              <a:rPr lang="en-US" sz="2400" dirty="0">
                <a:ln w="3175">
                  <a:solidFill>
                    <a:srgbClr val="E7E6E6">
                      <a:lumMod val="2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ea typeface="ＭＳ Ｐゴシック"/>
              </a:rPr>
              <a:t>This is a testimonial of the real reason WHY you are doing this business accompanied by an appealing description of the business.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61965" y="3514691"/>
            <a:ext cx="6118411" cy="1186779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/>
            <a:r>
              <a:rPr lang="en-US" sz="2000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ea typeface="ＭＳ Ｐゴシック"/>
              </a:rPr>
              <a:t>I was sick and tired of living month to month on a salary that never seemed to grow.  I started this business to create a second income to take the stress out of the month.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61965" y="4770634"/>
            <a:ext cx="6118411" cy="1186779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/>
            <a:r>
              <a:rPr lang="en-US" sz="2000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ea typeface="ＭＳ Ｐゴシック"/>
              </a:rPr>
              <a:t>I started my UnFranchise</a:t>
            </a:r>
            <a:r>
              <a:rPr lang="en-US" sz="2000" dirty="0">
                <a:ln w="3175">
                  <a:noFill/>
                </a:ln>
                <a:solidFill>
                  <a:srgbClr val="84DE1D"/>
                </a:solidFill>
              </a:rPr>
              <a:t>®</a:t>
            </a:r>
            <a:r>
              <a:rPr lang="en-US" sz="2000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ea typeface="ＭＳ Ｐゴシック"/>
              </a:rPr>
              <a:t> business to establish my children’s college fund.</a:t>
            </a:r>
          </a:p>
        </p:txBody>
      </p:sp>
    </p:spTree>
    <p:extLst>
      <p:ext uri="{BB962C8B-B14F-4D97-AF65-F5344CB8AC3E}">
        <p14:creationId xmlns:p14="http://schemas.microsoft.com/office/powerpoint/2010/main" val="3884122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S__134349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0"/>
            <a:ext cx="514118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44926" y="1342404"/>
            <a:ext cx="5574476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HELP</a:t>
            </a:r>
            <a:r>
              <a:rPr lang="zh-TW" alt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 </a:t>
            </a:r>
            <a:r>
              <a:rPr lang="en-US" altLang="zh-TW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TO</a:t>
            </a:r>
            <a:r>
              <a:rPr lang="zh-TW" alt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 </a:t>
            </a:r>
            <a:r>
              <a:rPr lang="en-US" altLang="zh-TW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SAVE</a:t>
            </a:r>
            <a:r>
              <a:rPr lang="zh-TW" alt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 </a:t>
            </a:r>
            <a:r>
              <a:rPr lang="en-US" altLang="zh-TW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ENERGY</a:t>
            </a:r>
            <a:r>
              <a:rPr lang="zh-TW" alt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eelawadee" pitchFamily="34" charset="-34"/>
              </a:rPr>
              <a:t> </a:t>
            </a:r>
          </a:p>
        </p:txBody>
      </p:sp>
      <p:pic>
        <p:nvPicPr>
          <p:cNvPr id="8" name="圖片 2" descr="S__134349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7" y="122226"/>
            <a:ext cx="4097399" cy="5463198"/>
          </a:xfrm>
          <a:prstGeom prst="rect">
            <a:avLst/>
          </a:prstGeom>
        </p:spPr>
      </p:pic>
      <p:pic>
        <p:nvPicPr>
          <p:cNvPr id="10" name="Picture 9" descr="C:\Users\GEG131125L03\Documents\Pictures\EE2013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78" y="4315372"/>
            <a:ext cx="3803513" cy="2542628"/>
          </a:xfrm>
          <a:prstGeom prst="rect">
            <a:avLst/>
          </a:prstGeom>
          <a:noFill/>
        </p:spPr>
      </p:pic>
      <p:pic>
        <p:nvPicPr>
          <p:cNvPr id="4" name="圖片 3" descr="下載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26" y="0"/>
            <a:ext cx="1939990" cy="13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385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3118377"/>
            <a:ext cx="7502770" cy="2473485"/>
            <a:chOff x="-1" y="3118338"/>
            <a:chExt cx="7502770" cy="2473485"/>
          </a:xfrm>
        </p:grpSpPr>
        <p:sp>
          <p:nvSpPr>
            <p:cNvPr id="4" name="Rectangle 3"/>
            <p:cNvSpPr/>
            <p:nvPr/>
          </p:nvSpPr>
          <p:spPr>
            <a:xfrm>
              <a:off x="-1" y="3118338"/>
              <a:ext cx="7502770" cy="247348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cap="all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22514" y="3465411"/>
              <a:ext cx="4499429" cy="1779338"/>
              <a:chOff x="522514" y="3516253"/>
              <a:chExt cx="4499429" cy="177933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22514" y="3516253"/>
                <a:ext cx="449942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prstClr val="white"/>
                    </a:solidFill>
                  </a:rPr>
                  <a:t>What stops people from bringing up the business?</a:t>
                </a:r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22514" y="4187595"/>
                <a:ext cx="430399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cap="all" dirty="0">
                    <a:ln>
                      <a:solidFill>
                        <a:srgbClr val="00A9FC"/>
                      </a:solidFill>
                    </a:ln>
                    <a:solidFill>
                      <a:srgbClr val="00A9FC"/>
                    </a:solidFill>
                  </a:rPr>
                  <a:t>What is it?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79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00" y="2345901"/>
            <a:ext cx="5067810" cy="3403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1" y="2163695"/>
            <a:ext cx="6674104" cy="3853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9838" y="2474855"/>
            <a:ext cx="4098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</a:rPr>
              <a:t>We are a product brokerage and internet marketing company called SHOP.COM. Have you heard of us?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3605" y="1459194"/>
            <a:ext cx="29538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6000" cap="all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</a:rPr>
              <a:t>Answer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3605" y="3896715"/>
            <a:ext cx="4702080" cy="646320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black"/>
                </a:solidFill>
              </a:rPr>
              <a:t>The answer should be short and intriguing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3787" y="4669028"/>
            <a:ext cx="4702081" cy="646320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black"/>
                </a:solidFill>
              </a:rPr>
              <a:t>The goal is to start or continue the dialogue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528" y="1662276"/>
            <a:ext cx="66689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5400" cap="all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</a:rPr>
              <a:t>Have their interest?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983" y="2917149"/>
            <a:ext cx="929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When they are asking too many questions, </a:t>
            </a:r>
            <a:br>
              <a:rPr lang="en-US" sz="3200" dirty="0">
                <a:solidFill>
                  <a:prstClr val="white"/>
                </a:solidFill>
              </a:rPr>
            </a:br>
            <a:r>
              <a:rPr lang="en-US" sz="3200" dirty="0">
                <a:solidFill>
                  <a:prstClr val="white"/>
                </a:solidFill>
              </a:rPr>
              <a:t>it is time to set the appointment.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47983" y="4434109"/>
            <a:ext cx="9296400" cy="1014557"/>
          </a:xfrm>
          <a:prstGeom prst="roundRect">
            <a:avLst>
              <a:gd name="adj" fmla="val 583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“Everything else is hard to explain, let’s discuss it over coffee. </a:t>
            </a:r>
            <a:b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</a:br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Which day works better for you, Monday or Tuesday?”</a:t>
            </a:r>
          </a:p>
        </p:txBody>
      </p:sp>
    </p:spTree>
    <p:extLst>
      <p:ext uri="{BB962C8B-B14F-4D97-AF65-F5344CB8AC3E}">
        <p14:creationId xmlns:p14="http://schemas.microsoft.com/office/powerpoint/2010/main" val="1042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347" y="1328450"/>
            <a:ext cx="9715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spcBef>
                <a:spcPts val="1200"/>
              </a:spcBef>
            </a:pPr>
            <a:r>
              <a:rPr lang="en-US" sz="4000" cap="all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cs typeface="Arial"/>
              </a:rPr>
              <a:t>Scheduling the follow up appointment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83772" y="2670632"/>
            <a:ext cx="2039037" cy="2699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It is a successful meeting if a</a:t>
            </a:r>
          </a:p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follow up is</a:t>
            </a:r>
          </a:p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booked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0127" y="2670632"/>
            <a:ext cx="2039037" cy="2699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Have your schedule available and book the next step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6482" y="2670632"/>
            <a:ext cx="2039037" cy="2699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Schedule a follow up meeting to answer questions or get started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7223020" y="2670632"/>
            <a:ext cx="2039037" cy="2699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You have to continue to follow up until they get started or let you know they are not interested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9369375" y="2670632"/>
            <a:ext cx="2039037" cy="2699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Sense of urgency is crucial, book the follow up within 48 to 72 hours if possible</a:t>
            </a:r>
          </a:p>
        </p:txBody>
      </p:sp>
    </p:spTree>
    <p:extLst>
      <p:ext uri="{BB962C8B-B14F-4D97-AF65-F5344CB8AC3E}">
        <p14:creationId xmlns:p14="http://schemas.microsoft.com/office/powerpoint/2010/main" val="40240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69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4637320"/>
            <a:ext cx="731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2F2F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follow up, providing information, answering questions, showing the plan, and making the close!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6398" y="507142"/>
            <a:ext cx="4605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cap="all" spc="-225" dirty="0">
                <a:solidFill>
                  <a:srgbClr val="FFCC0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Recruiting  is…</a:t>
            </a:r>
            <a:endParaRPr lang="en-US" sz="5400" b="1" cap="all" spc="-225" dirty="0">
              <a:solidFill>
                <a:srgbClr val="222A35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1741714"/>
            <a:ext cx="4572000" cy="2348594"/>
            <a:chOff x="0" y="1992085"/>
            <a:chExt cx="6096000" cy="3131458"/>
          </a:xfrm>
        </p:grpSpPr>
        <p:sp>
          <p:nvSpPr>
            <p:cNvPr id="4" name="Rectangle 3"/>
            <p:cNvSpPr/>
            <p:nvPr/>
          </p:nvSpPr>
          <p:spPr>
            <a:xfrm>
              <a:off x="0" y="1992085"/>
              <a:ext cx="6096000" cy="3131458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rgbClr val="F2F2F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751207"/>
              <a:ext cx="6096000" cy="2372335"/>
            </a:xfrm>
            <a:prstGeom prst="rect">
              <a:avLst/>
            </a:prstGeom>
            <a:gradFill>
              <a:gsLst>
                <a:gs pos="0">
                  <a:srgbClr val="000000">
                    <a:alpha val="44000"/>
                  </a:srgbClr>
                </a:gs>
                <a:gs pos="64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243897"/>
              <a:ext cx="6096000" cy="7797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0" hangingPunct="0">
                <a:buClr>
                  <a:srgbClr val="FFCC00"/>
                </a:buClr>
                <a:tabLst>
                  <a:tab pos="300038" algn="l"/>
                </a:tabLst>
              </a:pPr>
              <a:r>
                <a:rPr lang="en-US" sz="3200" spc="-75" dirty="0">
                  <a:solidFill>
                    <a:srgbClr val="F2F2F2"/>
                  </a:solidFill>
                </a:rPr>
                <a:t>Shaking the Bean Jar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0" y="1741714"/>
            <a:ext cx="4572000" cy="2348594"/>
            <a:chOff x="6096000" y="1992085"/>
            <a:chExt cx="6096000" cy="3131458"/>
          </a:xfrm>
        </p:grpSpPr>
        <p:sp>
          <p:nvSpPr>
            <p:cNvPr id="5" name="Rectangle 4"/>
            <p:cNvSpPr/>
            <p:nvPr/>
          </p:nvSpPr>
          <p:spPr>
            <a:xfrm>
              <a:off x="6096000" y="1992085"/>
              <a:ext cx="6096000" cy="3131458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rgbClr val="F2F2F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0" y="2751208"/>
              <a:ext cx="6096000" cy="237233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4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0" y="4243895"/>
              <a:ext cx="6096000" cy="697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0" hangingPunct="0">
                <a:buClr>
                  <a:srgbClr val="FFCC00"/>
                </a:buClr>
                <a:tabLst>
                  <a:tab pos="300038" algn="l"/>
                </a:tabLst>
              </a:pPr>
              <a:r>
                <a:rPr lang="en-US" sz="2800" b="1" spc="-75" dirty="0">
                  <a:solidFill>
                    <a:srgbClr val="F2F2F2">
                      <a:lumMod val="25000"/>
                    </a:srgbClr>
                  </a:solidFill>
                </a:rPr>
                <a:t>Filtering through the Funnel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9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5137" y="1638301"/>
            <a:ext cx="10307556" cy="3421312"/>
            <a:chOff x="855137" y="2123581"/>
            <a:chExt cx="10307557" cy="2853833"/>
          </a:xfrm>
        </p:grpSpPr>
        <p:sp>
          <p:nvSpPr>
            <p:cNvPr id="2" name="Rectangle 1"/>
            <p:cNvSpPr/>
            <p:nvPr/>
          </p:nvSpPr>
          <p:spPr>
            <a:xfrm>
              <a:off x="856479" y="2123581"/>
              <a:ext cx="10304871" cy="1001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Adding to your names list is just as </a:t>
              </a:r>
              <a:br>
                <a:rPr lang="en-US" sz="36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</a:br>
              <a:r>
                <a:rPr lang="en-US" sz="36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important as building it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855137" y="3345934"/>
              <a:ext cx="10307557" cy="8471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6000" cap="all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</a:rPr>
                <a:t>Possibilities Are Everywhere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42161" y="4386942"/>
              <a:ext cx="5107680" cy="5904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dirty="0">
                  <a:ln>
                    <a:solidFill>
                      <a:srgbClr val="FFBE00"/>
                    </a:solidFill>
                  </a:ln>
                  <a:solidFill>
                    <a:srgbClr val="FFBE00"/>
                  </a:solidFill>
                </a:rPr>
                <a:t>Add two names per day</a:t>
              </a:r>
              <a:endParaRPr lang="en-US" sz="400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98028" y="615661"/>
            <a:ext cx="42046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Belief is the foundation for prospecting and recruiting. It begins with WHY and belief in the concept from knowledge and experiencing it.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98026" y="2809574"/>
            <a:ext cx="5127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75" dirty="0">
                <a:solidFill>
                  <a:srgbClr val="222A35"/>
                </a:solidFill>
              </a:rPr>
              <a:t>The only real learning is experiential</a:t>
            </a:r>
            <a:endParaRPr lang="en-US" sz="2000" b="1" spc="-75" dirty="0">
              <a:solidFill>
                <a:srgbClr val="222A35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5998028" y="3687038"/>
            <a:ext cx="4601285" cy="667040"/>
            <a:chOff x="5965369" y="3041530"/>
            <a:chExt cx="5389567" cy="889387"/>
          </a:xfrm>
        </p:grpSpPr>
        <p:sp>
          <p:nvSpPr>
            <p:cNvPr id="8" name="Rectangle 7"/>
            <p:cNvSpPr/>
            <p:nvPr/>
          </p:nvSpPr>
          <p:spPr>
            <a:xfrm>
              <a:off x="5965369" y="3043813"/>
              <a:ext cx="5389567" cy="887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19150"/>
              <a:r>
                <a:rPr lang="en-US" sz="2400" spc="-75" dirty="0">
                  <a:solidFill>
                    <a:srgbClr val="F2F2F2">
                      <a:lumMod val="10000"/>
                    </a:srgb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clear about the business.</a:t>
              </a: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5965369" y="3041530"/>
              <a:ext cx="954046" cy="887104"/>
              <a:chOff x="5965369" y="3041530"/>
              <a:chExt cx="954046" cy="88710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965369" y="3041530"/>
                <a:ext cx="954046" cy="887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>
                <a:off x="6264971" y="3326778"/>
                <a:ext cx="354842" cy="316608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381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222A35"/>
                  </a:solidFill>
                </a:endParaRPr>
              </a:p>
            </p:txBody>
          </p:sp>
        </p:grpSp>
      </p:grpSp>
      <p:grpSp>
        <p:nvGrpSpPr>
          <p:cNvPr id="4" name="Group 21"/>
          <p:cNvGrpSpPr/>
          <p:nvPr/>
        </p:nvGrpSpPr>
        <p:grpSpPr>
          <a:xfrm>
            <a:off x="5998028" y="4484024"/>
            <a:ext cx="4601285" cy="665328"/>
            <a:chOff x="5965369" y="4104179"/>
            <a:chExt cx="5389567" cy="887104"/>
          </a:xfrm>
        </p:grpSpPr>
        <p:sp>
          <p:nvSpPr>
            <p:cNvPr id="9" name="Rectangle 8"/>
            <p:cNvSpPr/>
            <p:nvPr/>
          </p:nvSpPr>
          <p:spPr>
            <a:xfrm>
              <a:off x="5965369" y="4104179"/>
              <a:ext cx="5389567" cy="887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19150" lvl="1"/>
              <a:r>
                <a:rPr lang="en-US" sz="2400" spc="-75" dirty="0">
                  <a:solidFill>
                    <a:srgbClr val="F2F2F2">
                      <a:lumMod val="10000"/>
                    </a:srgb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What is the alternative?</a:t>
              </a:r>
            </a:p>
          </p:txBody>
        </p:sp>
        <p:grpSp>
          <p:nvGrpSpPr>
            <p:cNvPr id="5" name="Group 17"/>
            <p:cNvGrpSpPr/>
            <p:nvPr/>
          </p:nvGrpSpPr>
          <p:grpSpPr>
            <a:xfrm>
              <a:off x="5965369" y="4104179"/>
              <a:ext cx="954046" cy="887104"/>
              <a:chOff x="5965369" y="4104179"/>
              <a:chExt cx="954046" cy="88710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965369" y="4104179"/>
                <a:ext cx="954046" cy="887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16" name="Chevron 15"/>
              <p:cNvSpPr/>
              <p:nvPr/>
            </p:nvSpPr>
            <p:spPr>
              <a:xfrm>
                <a:off x="6264971" y="4389427"/>
                <a:ext cx="354842" cy="316608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381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222A35"/>
                  </a:solidFill>
                </a:endParaRPr>
              </a:p>
            </p:txBody>
          </p:sp>
        </p:grpSp>
      </p:grpSp>
      <p:grpSp>
        <p:nvGrpSpPr>
          <p:cNvPr id="11" name="Group 20"/>
          <p:cNvGrpSpPr/>
          <p:nvPr/>
        </p:nvGrpSpPr>
        <p:grpSpPr>
          <a:xfrm>
            <a:off x="5998028" y="5281011"/>
            <a:ext cx="4601285" cy="665328"/>
            <a:chOff x="5965369" y="5166828"/>
            <a:chExt cx="5389567" cy="887104"/>
          </a:xfrm>
        </p:grpSpPr>
        <p:sp>
          <p:nvSpPr>
            <p:cNvPr id="10" name="Rectangle 9"/>
            <p:cNvSpPr/>
            <p:nvPr/>
          </p:nvSpPr>
          <p:spPr>
            <a:xfrm>
              <a:off x="5965369" y="5166828"/>
              <a:ext cx="5389567" cy="887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19150" lvl="1"/>
              <a:r>
                <a:rPr lang="en-US" sz="2400" spc="-75" dirty="0">
                  <a:solidFill>
                    <a:srgbClr val="F2F2F2">
                      <a:lumMod val="10000"/>
                    </a:srgb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proud of the business.</a:t>
              </a:r>
            </a:p>
          </p:txBody>
        </p:sp>
        <p:grpSp>
          <p:nvGrpSpPr>
            <p:cNvPr id="18" name="Group 19"/>
            <p:cNvGrpSpPr/>
            <p:nvPr/>
          </p:nvGrpSpPr>
          <p:grpSpPr>
            <a:xfrm>
              <a:off x="5965369" y="5166828"/>
              <a:ext cx="954046" cy="887104"/>
              <a:chOff x="5965369" y="5166828"/>
              <a:chExt cx="954046" cy="88710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965369" y="5166828"/>
                <a:ext cx="954046" cy="887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6264971" y="5452076"/>
                <a:ext cx="354842" cy="316608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381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222A35"/>
                  </a:solidFill>
                </a:endParaRPr>
              </a:p>
            </p:txBody>
          </p:sp>
        </p:grpSp>
      </p:grpSp>
      <p:grpSp>
        <p:nvGrpSpPr>
          <p:cNvPr id="19" name="Group 24"/>
          <p:cNvGrpSpPr/>
          <p:nvPr/>
        </p:nvGrpSpPr>
        <p:grpSpPr>
          <a:xfrm>
            <a:off x="0" y="-45680"/>
            <a:ext cx="5625672" cy="6949360"/>
            <a:chOff x="0" y="0"/>
            <a:chExt cx="5551714" cy="6858000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5551714" cy="6857999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0" y="0"/>
              <a:ext cx="5551714" cy="68580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2F2F2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8588" y="4104179"/>
              <a:ext cx="1471764" cy="410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spc="-113" dirty="0">
                  <a:solidFill>
                    <a:srgbClr val="F2F2F2"/>
                  </a:solidFill>
                </a:rPr>
                <a:t>BECOMING A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8588" y="4386427"/>
              <a:ext cx="1797135" cy="706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0" b="1" spc="-225" dirty="0">
                  <a:solidFill>
                    <a:srgbClr val="17C1CB">
                      <a:lumMod val="60000"/>
                      <a:lumOff val="40000"/>
                    </a:srgbClr>
                  </a:solidFill>
                </a:rPr>
                <a:t>MASTER</a:t>
              </a:r>
              <a:endParaRPr lang="en-US" sz="4050" spc="-225" dirty="0">
                <a:solidFill>
                  <a:srgbClr val="17C1CB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8588" y="4966773"/>
              <a:ext cx="2277092" cy="706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0" b="1" spc="-225" dirty="0">
                  <a:solidFill>
                    <a:srgbClr val="01B08C">
                      <a:lumMod val="60000"/>
                      <a:lumOff val="40000"/>
                    </a:srgbClr>
                  </a:solidFill>
                </a:rPr>
                <a:t>RECRUITER</a:t>
              </a:r>
              <a:endParaRPr lang="en-US" sz="4050" spc="-225" dirty="0">
                <a:solidFill>
                  <a:srgbClr val="01B08C">
                    <a:lumMod val="60000"/>
                    <a:lumOff val="4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4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69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0" y="1578415"/>
            <a:ext cx="9144000" cy="2183803"/>
            <a:chOff x="0" y="3182836"/>
            <a:chExt cx="12192000" cy="2911738"/>
          </a:xfrm>
        </p:grpSpPr>
        <p:sp>
          <p:nvSpPr>
            <p:cNvPr id="2" name="Rectangle 1"/>
            <p:cNvSpPr/>
            <p:nvPr/>
          </p:nvSpPr>
          <p:spPr>
            <a:xfrm>
              <a:off x="3048000" y="3182836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kern="10" spc="-113" dirty="0">
                  <a:solidFill>
                    <a:srgbClr val="F2F2F2"/>
                  </a:solidFill>
                </a:rPr>
                <a:t>RECRUITING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4329988"/>
              <a:ext cx="12192000" cy="1764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kern="10" spc="-225" dirty="0">
                  <a:solidFill>
                    <a:srgbClr val="01B08C">
                      <a:lumMod val="60000"/>
                      <a:lumOff val="40000"/>
                    </a:srgbClr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REFLECTS  BELIEF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6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804" y="4831446"/>
            <a:ext cx="109115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cap="all" dirty="0">
                <a:ln w="3175">
                  <a:noFill/>
                </a:ln>
                <a:solidFill>
                  <a:srgbClr val="FFFFFF"/>
                </a:solidFill>
                <a:ea typeface="新細明體" pitchFamily="18" charset="-120"/>
              </a:rPr>
              <a:t>Prospecting</a:t>
            </a:r>
            <a:r>
              <a:rPr lang="en-US" alt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, </a:t>
            </a:r>
            <a:r>
              <a:rPr lang="en-US" altLang="en-US" sz="3200" cap="all" dirty="0">
                <a:ln w="3175">
                  <a:noFill/>
                </a:ln>
                <a:solidFill>
                  <a:srgbClr val="FFFFFF"/>
                </a:solidFill>
                <a:ea typeface="新細明體" pitchFamily="18" charset="-120"/>
              </a:rPr>
              <a:t>Recruiting</a:t>
            </a:r>
            <a:r>
              <a:rPr lang="en-US" alt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 and </a:t>
            </a:r>
            <a:r>
              <a:rPr lang="en-US" altLang="en-US" sz="7200" b="1" cap="all" dirty="0">
                <a:ln w="3175">
                  <a:noFill/>
                </a:ln>
                <a:solidFill>
                  <a:srgbClr val="FFFF00"/>
                </a:solidFill>
                <a:ea typeface="新細明體" pitchFamily="18" charset="-120"/>
              </a:rPr>
              <a:t>Sponsoring</a:t>
            </a:r>
          </a:p>
        </p:txBody>
      </p:sp>
    </p:spTree>
    <p:extLst>
      <p:ext uri="{BB962C8B-B14F-4D97-AF65-F5344CB8AC3E}">
        <p14:creationId xmlns:p14="http://schemas.microsoft.com/office/powerpoint/2010/main" val="19031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69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0828" y="2207173"/>
            <a:ext cx="7541172" cy="25855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8563"/>
            <a:r>
              <a:rPr lang="en-US" sz="2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The Getting Started Guide is your roadmap for your first year as an UnFranchise</a:t>
            </a:r>
            <a:r>
              <a:rPr lang="en-US" sz="2800" dirty="0">
                <a:ln w="3175">
                  <a:noFill/>
                </a:ln>
                <a:solidFill>
                  <a:prstClr val="white"/>
                </a:solidFill>
              </a:rPr>
              <a:t>®</a:t>
            </a:r>
            <a:r>
              <a:rPr lang="en-US" sz="2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 Owner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2" y="682395"/>
            <a:ext cx="4167310" cy="5392989"/>
          </a:xfrm>
          <a:prstGeom prst="rect">
            <a:avLst/>
          </a:prstGeom>
          <a:scene3d>
            <a:camera prst="perspectiveRight"/>
            <a:lightRig rig="threePt" dir="t"/>
          </a:scene3d>
          <a:sp3d extrusionH="165100"/>
        </p:spPr>
      </p:pic>
    </p:spTree>
    <p:extLst>
      <p:ext uri="{BB962C8B-B14F-4D97-AF65-F5344CB8AC3E}">
        <p14:creationId xmlns:p14="http://schemas.microsoft.com/office/powerpoint/2010/main" val="23066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386" y="1846572"/>
            <a:ext cx="5279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cap="all" dirty="0">
                <a:ln w="3175">
                  <a:solidFill>
                    <a:srgbClr val="00A9FC">
                      <a:lumMod val="40000"/>
                      <a:lumOff val="60000"/>
                    </a:srgbClr>
                  </a:solidFill>
                </a:ln>
                <a:solidFill>
                  <a:srgbClr val="00A9FC">
                    <a:lumMod val="40000"/>
                    <a:lumOff val="60000"/>
                  </a:srgbClr>
                </a:solidFill>
                <a:ea typeface="新細明體" pitchFamily="18" charset="-120"/>
              </a:rPr>
              <a:t>Prospecting, Recruiting </a:t>
            </a:r>
            <a:br>
              <a:rPr lang="en-US" altLang="en-US" sz="2400" cap="all" dirty="0">
                <a:ln w="3175">
                  <a:solidFill>
                    <a:srgbClr val="00A9FC">
                      <a:lumMod val="40000"/>
                      <a:lumOff val="60000"/>
                    </a:srgbClr>
                  </a:solidFill>
                </a:ln>
                <a:solidFill>
                  <a:srgbClr val="00A9FC">
                    <a:lumMod val="40000"/>
                    <a:lumOff val="60000"/>
                  </a:srgbClr>
                </a:solidFill>
                <a:ea typeface="新細明體" pitchFamily="18" charset="-120"/>
              </a:rPr>
            </a:br>
            <a:r>
              <a:rPr lang="en-US" altLang="en-US" sz="2400" cap="all" dirty="0">
                <a:ln w="3175">
                  <a:solidFill>
                    <a:srgbClr val="00A9FC">
                      <a:lumMod val="40000"/>
                      <a:lumOff val="60000"/>
                    </a:srgbClr>
                  </a:solidFill>
                </a:ln>
                <a:solidFill>
                  <a:srgbClr val="00A9FC">
                    <a:lumMod val="40000"/>
                    <a:lumOff val="60000"/>
                  </a:srgbClr>
                </a:solidFill>
                <a:ea typeface="新細明體" pitchFamily="18" charset="-120"/>
              </a:rPr>
              <a:t>and Sponsoring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70385" y="2784771"/>
            <a:ext cx="6096001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</a:rPr>
              <a:t>Duplicates Your Efforts</a:t>
            </a:r>
            <a:br>
              <a:rPr lang="en-US" sz="4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</a:rPr>
            </a:br>
            <a:r>
              <a:rPr lang="en-US" sz="4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</a:rPr>
              <a:t>and Leverages Your Time!</a:t>
            </a:r>
            <a:endParaRPr lang="en-US" sz="8000" dirty="0">
              <a:ln w="3175">
                <a:solidFill>
                  <a:prstClr val="white"/>
                </a:solidFill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ropbox\檔案 2016-10-8 下午9 55 5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25" y="0"/>
            <a:ext cx="8617775" cy="6858000"/>
          </a:xfrm>
          <a:prstGeom prst="rect">
            <a:avLst/>
          </a:prstGeom>
          <a:noFill/>
        </p:spPr>
      </p:pic>
      <p:pic>
        <p:nvPicPr>
          <p:cNvPr id="4" name="圖片 3" descr="IMG_3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165860" y="1165860"/>
            <a:ext cx="6858000" cy="45262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676400"/>
            <a:ext cx="12192000" cy="329184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b="1" dirty="0">
                <a:solidFill>
                  <a:srgbClr val="FFFF00"/>
                </a:solidFill>
                <a:effectLst>
                  <a:glow rad="228600">
                    <a:srgbClr val="FFFF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THE SYSTEM</a:t>
            </a:r>
          </a:p>
          <a:p>
            <a:pPr algn="ctr">
              <a:lnSpc>
                <a:spcPts val="12000"/>
              </a:lnSpc>
            </a:pPr>
            <a:r>
              <a:rPr lang="en-US" altLang="zh-TW" sz="7500" b="1" dirty="0">
                <a:solidFill>
                  <a:prstClr val="white"/>
                </a:solidFill>
                <a:effectLst>
                  <a:glow rad="228600">
                    <a:srgbClr val="FFFF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best way to leverage.</a:t>
            </a:r>
            <a:endParaRPr lang="zh-TW" altLang="en-US" sz="7500" b="1" dirty="0">
              <a:solidFill>
                <a:prstClr val="white"/>
              </a:solidFill>
              <a:effectLst>
                <a:glow rad="228600">
                  <a:srgbClr val="FFFFFF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96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69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96354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554476" y="4403388"/>
            <a:ext cx="11259226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  <a:t>- J. Paul Getty -</a:t>
            </a:r>
            <a:b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  <a:t>Founder of Getty Oil Company, </a:t>
            </a:r>
            <a:b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  <a:t>Philanthropist, and, by the late 1950’s, widely regarded as the richest man in the world.</a:t>
            </a:r>
          </a:p>
        </p:txBody>
      </p:sp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1016000" y="616085"/>
            <a:ext cx="10280651" cy="33424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defTabSz="574675" eaLnBrk="0" hangingPunct="0">
              <a:lnSpc>
                <a:spcPct val="120000"/>
              </a:lnSpc>
            </a:pPr>
            <a:r>
              <a:rPr lang="en-US" altLang="zh-TW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“I would rather have 1% of the efforts of a 100 people, than a 100% of my own efforts.”</a:t>
            </a:r>
            <a:endParaRPr lang="en-US" altLang="zh-TW" sz="48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6588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69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56" y="191876"/>
            <a:ext cx="7435730" cy="1069514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Lantinghei TC Demibold" charset="-120"/>
                <a:cs typeface="Lantinghei TC Demibold" charset="-120"/>
              </a:rPr>
              <a:t>What are their commonalities? </a:t>
            </a:r>
            <a:endParaRPr lang="ko-KR" altLang="en-US" b="1" dirty="0">
              <a:solidFill>
                <a:schemeClr val="bg1"/>
              </a:solidFill>
              <a:latin typeface="+mn-lt"/>
              <a:ea typeface="Phosphate Inline" charset="0"/>
              <a:cs typeface="Phosphate Inline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0"/>
          </p:nvPr>
        </p:nvSpPr>
        <p:spPr>
          <a:xfrm>
            <a:off x="2420287" y="1636218"/>
            <a:ext cx="5498027" cy="775921"/>
          </a:xfrm>
        </p:spPr>
        <p:txBody>
          <a:bodyPr lIns="90000" numCol="1" anchor="ctr"/>
          <a:lstStyle/>
          <a:p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Over 46,000</a:t>
            </a:r>
            <a:r>
              <a:rPr lang="zh-TW" altLang="en-US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in the world</a:t>
            </a:r>
            <a:endParaRPr lang="ko-KR" altLang="en-US" sz="3600" b="1" dirty="0">
              <a:solidFill>
                <a:schemeClr val="bg1"/>
              </a:solidFill>
              <a:ea typeface="Lantinghei TC Demibold" charset="-120"/>
              <a:cs typeface="Lantinghei TC Demibold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3" y="1351278"/>
            <a:ext cx="1310082" cy="12679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5" y="4568475"/>
            <a:ext cx="1465915" cy="14659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58" y="2993161"/>
            <a:ext cx="1553550" cy="1201412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idx="10"/>
          </p:nvPr>
        </p:nvSpPr>
        <p:spPr>
          <a:xfrm>
            <a:off x="2420287" y="3244817"/>
            <a:ext cx="5498027" cy="775921"/>
          </a:xfrm>
        </p:spPr>
        <p:txBody>
          <a:bodyPr lIns="90000" numCol="1" anchor="ctr"/>
          <a:lstStyle/>
          <a:p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Over 34,000</a:t>
            </a:r>
            <a:r>
              <a:rPr lang="zh-TW" altLang="en-US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in the world</a:t>
            </a:r>
            <a:endParaRPr lang="ko-KR" altLang="en-US" sz="3600" b="1" dirty="0">
              <a:solidFill>
                <a:schemeClr val="bg1"/>
              </a:solidFill>
              <a:ea typeface="Lantinghei TC Demibold" charset="-120"/>
              <a:cs typeface="Lantinghei TC Demibold" charset="-120"/>
            </a:endParaRPr>
          </a:p>
        </p:txBody>
      </p:sp>
      <p:sp>
        <p:nvSpPr>
          <p:cNvPr id="10" name="Content Placeholder 6"/>
          <p:cNvSpPr>
            <a:spLocks noGrp="1"/>
          </p:cNvSpPr>
          <p:nvPr>
            <p:ph idx="10"/>
          </p:nvPr>
        </p:nvSpPr>
        <p:spPr>
          <a:xfrm>
            <a:off x="2420287" y="4952382"/>
            <a:ext cx="5498027" cy="775921"/>
          </a:xfrm>
        </p:spPr>
        <p:txBody>
          <a:bodyPr lIns="90000" numCol="1" anchor="ctr"/>
          <a:lstStyle/>
          <a:p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Over 20,000</a:t>
            </a:r>
            <a:r>
              <a:rPr lang="zh-TW" altLang="en-US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ea typeface="Lantinghei TC Demibold" charset="-120"/>
                <a:cs typeface="Lantinghei TC Demibold" charset="-120"/>
              </a:rPr>
              <a:t>in the world</a:t>
            </a:r>
            <a:endParaRPr lang="ko-KR" altLang="en-US" sz="3600" b="1" dirty="0">
              <a:solidFill>
                <a:schemeClr val="bg1"/>
              </a:solidFill>
              <a:ea typeface="Lantinghei TC Demibold" charset="-120"/>
              <a:cs typeface="Lantinghei TC Demibold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rot="16200000">
            <a:off x="6347793" y="1159709"/>
            <a:ext cx="7003918" cy="4684496"/>
          </a:xfrm>
          <a:prstGeom prst="rect">
            <a:avLst/>
          </a:prstGeom>
          <a:solidFill>
            <a:srgbClr val="404040">
              <a:alpha val="50196"/>
            </a:srgbClr>
          </a:solidFill>
        </p:spPr>
        <p:txBody>
          <a:bodyPr vert="eaVert" wrap="square" rtlCol="0" anchor="ctr">
            <a:noAutofit/>
          </a:bodyPr>
          <a:lstStyle/>
          <a:p>
            <a:pPr algn="ctr"/>
            <a:r>
              <a:rPr kumimoji="1" lang="en-US" altLang="zh-TW" sz="9600" b="1" dirty="0">
                <a:solidFill>
                  <a:prstClr val="white"/>
                </a:solidFill>
                <a:effectLst>
                  <a:glow rad="127000">
                    <a:srgbClr val="0432FF"/>
                  </a:glow>
                </a:effectLst>
                <a:ea typeface="DFZongYi Std W7" charset="-120"/>
                <a:cs typeface="DFZongYi Std W7" charset="-120"/>
              </a:rPr>
              <a:t>SYSTEM</a:t>
            </a:r>
            <a:endParaRPr kumimoji="1" lang="zh-TW" altLang="en-US" sz="9600" b="1" dirty="0">
              <a:solidFill>
                <a:prstClr val="white"/>
              </a:solidFill>
              <a:effectLst>
                <a:glow rad="127000">
                  <a:srgbClr val="0432FF"/>
                </a:glow>
              </a:effectLst>
              <a:ea typeface="DFZongYi Std W7" charset="-120"/>
              <a:cs typeface="DFZongYi Std W7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24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10" grpId="0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c1398619380adcd3b72b814bdea9342a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2" y="1480010"/>
            <a:ext cx="1980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12" y="3831802"/>
            <a:ext cx="2334353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10" y="1480010"/>
            <a:ext cx="1976116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7" y="1480010"/>
            <a:ext cx="2160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3190948" y="2641572"/>
            <a:ext cx="27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HBP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842207" y="2628455"/>
            <a:ext cx="278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UBP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003839" y="5031803"/>
            <a:ext cx="203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CORING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422264" y="2628455"/>
            <a:ext cx="27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GMTSS</a:t>
            </a:r>
            <a:endParaRPr lang="zh-TW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2" name="AutoShape 4" descr="「討論」的圖片搜尋結果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6214" y="3831802"/>
            <a:ext cx="2360017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字方塊 14"/>
          <p:cNvSpPr txBox="1"/>
          <p:nvPr/>
        </p:nvSpPr>
        <p:spPr>
          <a:xfrm>
            <a:off x="2091187" y="5031803"/>
            <a:ext cx="203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A9F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Joining cooperation</a:t>
            </a:r>
            <a:endParaRPr lang="en-US" altLang="zh-TW" sz="2400" b="1" dirty="0">
              <a:solidFill>
                <a:srgbClr val="00A9F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 descr="http://usercontent1.hubimg.com/12249834_f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23" y="3831802"/>
            <a:ext cx="2162111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4795520" y="5031803"/>
            <a:ext cx="226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Rights and obligations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http://img.kanzhun.com/upload/uploads/2012/08/%E9%9D%A2%E8%AF%95%E6%9C%80%E4%B8%A5%E6%A0%BC-300x2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6" r="-12974"/>
          <a:stretch/>
        </p:blipFill>
        <p:spPr bwMode="auto">
          <a:xfrm>
            <a:off x="702681" y="1480010"/>
            <a:ext cx="2181224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445805" y="2628455"/>
            <a:ext cx="27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PROSPECTING</a:t>
            </a:r>
          </a:p>
        </p:txBody>
      </p:sp>
      <p:pic>
        <p:nvPicPr>
          <p:cNvPr id="3080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047959" y="1747669"/>
            <a:ext cx="265290" cy="4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808722" y="1726878"/>
            <a:ext cx="265290" cy="4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393006" y="1722428"/>
            <a:ext cx="265290" cy="4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460" flipH="1">
            <a:off x="9519957" y="3120881"/>
            <a:ext cx="587633" cy="6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395986" y="4125776"/>
            <a:ext cx="265290" cy="4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348458" y="4125776"/>
            <a:ext cx="265290" cy="4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471031" y="332715"/>
            <a:ext cx="10614300" cy="868362"/>
          </a:xfrm>
        </p:spPr>
        <p:txBody>
          <a:bodyPr>
            <a:noAutofit/>
          </a:bodyPr>
          <a:lstStyle/>
          <a:p>
            <a:pPr algn="l" eaLnBrk="1" hangingPunct="1"/>
            <a:r>
              <a:rPr lang="en-SG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Proper  Recruitment System</a:t>
            </a:r>
            <a:br>
              <a:rPr lang="en-SG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8" descr="「箭頭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4283" flipH="1">
            <a:off x="1991660" y="3171995"/>
            <a:ext cx="587633" cy="6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3919" y="5903439"/>
            <a:ext cx="1107091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r>
              <a:rPr lang="en-SG" altLang="zh-TW" sz="2800" dirty="0">
                <a:solidFill>
                  <a:prstClr val="white"/>
                </a:solidFill>
                <a:ea typeface="微軟正黑體" panose="020B0604030504040204" pitchFamily="34" charset="-120"/>
              </a:rPr>
              <a:t>Don’t challenge MA System </a:t>
            </a:r>
          </a:p>
        </p:txBody>
      </p:sp>
      <p:grpSp>
        <p:nvGrpSpPr>
          <p:cNvPr id="3" name="群組 36"/>
          <p:cNvGrpSpPr/>
          <p:nvPr/>
        </p:nvGrpSpPr>
        <p:grpSpPr>
          <a:xfrm>
            <a:off x="6426467" y="1487177"/>
            <a:ext cx="1777879" cy="1080000"/>
            <a:chOff x="6426467" y="1458896"/>
            <a:chExt cx="1777879" cy="1080000"/>
          </a:xfrm>
        </p:grpSpPr>
        <p:sp>
          <p:nvSpPr>
            <p:cNvPr id="28" name="橢圓 27"/>
            <p:cNvSpPr/>
            <p:nvPr/>
          </p:nvSpPr>
          <p:spPr>
            <a:xfrm>
              <a:off x="6426467" y="1458896"/>
              <a:ext cx="1777879" cy="1080000"/>
            </a:xfrm>
            <a:prstGeom prst="ellipse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709039" y="1682496"/>
              <a:ext cx="1197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prstClr val="white"/>
                  </a:solidFill>
                </a:rPr>
                <a:t>MPCP</a:t>
              </a:r>
              <a:endParaRPr lang="zh-TW" altLang="en-US" sz="3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群組 37"/>
          <p:cNvGrpSpPr/>
          <p:nvPr/>
        </p:nvGrpSpPr>
        <p:grpSpPr>
          <a:xfrm>
            <a:off x="3704844" y="1487177"/>
            <a:ext cx="1813916" cy="1080000"/>
            <a:chOff x="3704844" y="1494913"/>
            <a:chExt cx="1813916" cy="1080000"/>
          </a:xfrm>
        </p:grpSpPr>
        <p:sp>
          <p:nvSpPr>
            <p:cNvPr id="14" name="橢圓 13"/>
            <p:cNvSpPr/>
            <p:nvPr/>
          </p:nvSpPr>
          <p:spPr>
            <a:xfrm>
              <a:off x="3704844" y="1494913"/>
              <a:ext cx="1800000" cy="1080000"/>
            </a:xfrm>
            <a:prstGeom prst="ellipse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3755136" y="1597152"/>
              <a:ext cx="17636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prstClr val="white"/>
                  </a:solidFill>
                </a:rPr>
                <a:t>Business </a:t>
              </a:r>
            </a:p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Opportunity</a:t>
              </a:r>
              <a:endParaRPr lang="zh-TW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群組 35"/>
          <p:cNvGrpSpPr/>
          <p:nvPr/>
        </p:nvGrpSpPr>
        <p:grpSpPr>
          <a:xfrm>
            <a:off x="8906794" y="1487177"/>
            <a:ext cx="1824731" cy="1080000"/>
            <a:chOff x="8906794" y="1509588"/>
            <a:chExt cx="1824731" cy="1080000"/>
          </a:xfrm>
        </p:grpSpPr>
        <p:sp>
          <p:nvSpPr>
            <p:cNvPr id="29" name="橢圓 28"/>
            <p:cNvSpPr/>
            <p:nvPr/>
          </p:nvSpPr>
          <p:spPr>
            <a:xfrm>
              <a:off x="8906794" y="1509588"/>
              <a:ext cx="1800000" cy="1080000"/>
            </a:xfrm>
            <a:prstGeom prst="ellipse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9017210" y="1747918"/>
              <a:ext cx="17143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prstClr val="white"/>
                  </a:solidFill>
                  <a:ea typeface="微軟正黑體" panose="020B0604030504040204" pitchFamily="34" charset="-120"/>
                  <a:cs typeface="華康中黑體" panose="020B0509000000000000" pitchFamily="49" charset="-120"/>
                </a:rPr>
                <a:t>Methods</a:t>
              </a:r>
              <a:endPara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</p:grpSp>
      <p:grpSp>
        <p:nvGrpSpPr>
          <p:cNvPr id="20" name="群組 40"/>
          <p:cNvGrpSpPr/>
          <p:nvPr/>
        </p:nvGrpSpPr>
        <p:grpSpPr>
          <a:xfrm>
            <a:off x="8147540" y="3866938"/>
            <a:ext cx="1800000" cy="1080000"/>
            <a:chOff x="8147540" y="3937278"/>
            <a:chExt cx="1800000" cy="1080000"/>
          </a:xfrm>
        </p:grpSpPr>
        <p:sp>
          <p:nvSpPr>
            <p:cNvPr id="30" name="橢圓 29"/>
            <p:cNvSpPr/>
            <p:nvPr/>
          </p:nvSpPr>
          <p:spPr>
            <a:xfrm>
              <a:off x="8147540" y="3937278"/>
              <a:ext cx="1800000" cy="1080000"/>
            </a:xfrm>
            <a:prstGeom prst="ellipse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524297" y="4195310"/>
              <a:ext cx="10949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prstClr val="white"/>
                  </a:solidFill>
                  <a:ea typeface="微軟正黑體" panose="020B0604030504040204" pitchFamily="34" charset="-120"/>
                  <a:cs typeface="華康中黑體" panose="020B0509000000000000" pitchFamily="49" charset="-120"/>
                </a:rPr>
                <a:t>Team</a:t>
              </a:r>
              <a:endPara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  <a:cs typeface="華康中黑體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1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804" y="4831446"/>
            <a:ext cx="110141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7200" b="1" cap="all" dirty="0">
                <a:ln w="3175">
                  <a:noFill/>
                </a:ln>
                <a:solidFill>
                  <a:srgbClr val="FFFF00"/>
                </a:solidFill>
                <a:ea typeface="新細明體" pitchFamily="18" charset="-120"/>
              </a:rPr>
              <a:t>Prospecting</a:t>
            </a:r>
            <a:r>
              <a:rPr lang="en-US" alt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, Recruiting and Sponsoring</a:t>
            </a:r>
            <a:endParaRPr lang="en-US" altLang="en-US" sz="44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04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-steps-for-a-perfect-job-interview-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66918"/>
            <a:ext cx="8402066" cy="64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958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1509" name="標題 1"/>
          <p:cNvSpPr>
            <a:spLocks noGrp="1"/>
          </p:cNvSpPr>
          <p:nvPr>
            <p:ph type="title"/>
          </p:nvPr>
        </p:nvSpPr>
        <p:spPr>
          <a:xfrm>
            <a:off x="27518" y="46038"/>
            <a:ext cx="12407900" cy="1573212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What kinds of team power do you want to build?</a:t>
            </a:r>
            <a:b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Depends on your “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Prospecting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”</a:t>
            </a:r>
            <a:r>
              <a:rPr lang="zh-TW" altLang="en-US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&amp;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“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Steps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”</a:t>
            </a:r>
            <a:endParaRPr lang="zh-TW" altLang="en-US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80" y="1688571"/>
            <a:ext cx="370754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69" y="1620838"/>
            <a:ext cx="3708000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4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Office PowerPoint</Application>
  <PresentationFormat>Widescreen</PresentationFormat>
  <Paragraphs>209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DFZongYi Std W7</vt:lpstr>
      <vt:lpstr>Lantinghei TC Demibold</vt:lpstr>
      <vt:lpstr>Lato Black</vt:lpstr>
      <vt:lpstr>微軟正黑體</vt:lpstr>
      <vt:lpstr>ＭＳ Ｐゴシック</vt:lpstr>
      <vt:lpstr>Open Sans</vt:lpstr>
      <vt:lpstr>Phosphate Inline</vt:lpstr>
      <vt:lpstr>新細明體</vt:lpstr>
      <vt:lpstr>華康中黑體</vt:lpstr>
      <vt:lpstr>Arial</vt:lpstr>
      <vt:lpstr>Calibri</vt:lpstr>
      <vt:lpstr>Calibri Light</vt:lpstr>
      <vt:lpstr>Leelawadee</vt:lpstr>
      <vt:lpstr>Times New Roman</vt:lpstr>
      <vt:lpstr>Wingdings</vt:lpstr>
      <vt:lpstr>12_Office Theme</vt:lpstr>
      <vt:lpstr>PowerPoint Presentation</vt:lpstr>
      <vt:lpstr>PowerPoint Presentation</vt:lpstr>
      <vt:lpstr>PowerPoint Presentation</vt:lpstr>
      <vt:lpstr>- J. Paul Getty - Founder of Getty Oil Company,  Philanthropist, and, by the late 1950’s, widely regarded as the richest man in the world.</vt:lpstr>
      <vt:lpstr>What are their commonalities? </vt:lpstr>
      <vt:lpstr>Proper  Recruitment System </vt:lpstr>
      <vt:lpstr>PowerPoint Presentation</vt:lpstr>
      <vt:lpstr>PowerPoint Presentation</vt:lpstr>
      <vt:lpstr>  What kinds of team power do you want to build?   Depends on your “Prospecting” &amp; “Steps”</vt:lpstr>
      <vt:lpstr>PowerPoint Presentation</vt:lpstr>
      <vt:lpstr>PowerPoint Presentation</vt:lpstr>
      <vt:lpstr>PowerPoint Presentation</vt:lpstr>
      <vt:lpstr>Sources of Possibilities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Gan</dc:creator>
  <cp:lastModifiedBy>Vivian Gan</cp:lastModifiedBy>
  <cp:revision>1</cp:revision>
  <dcterms:created xsi:type="dcterms:W3CDTF">2016-10-31T12:30:21Z</dcterms:created>
  <dcterms:modified xsi:type="dcterms:W3CDTF">2016-10-31T12:30:36Z</dcterms:modified>
</cp:coreProperties>
</file>